
<file path=[Content_Types].xml><?xml version="1.0" encoding="utf-8"?>
<Types xmlns="http://schemas.openxmlformats.org/package/2006/content-types">
  <Default ContentType="image/png" Extension="png"/>
  <Default ContentType="image/jpeg" Extension="jpeg"/>
  <Default ContentType="application/vnd.openxmlformats-package.relationships+xml" Extension="rels"/>
  <Default ContentType="application/xml" Extension="x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theme+xml" PartName="/ppt/theme/theme2.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9" r:id="rId2"/>
    <p:sldId id="260" r:id="rId3"/>
    <p:sldId id="261" r:id="rId4"/>
    <p:sldId id="262" r:id="rId5"/>
    <p:sldId id="263" r:id="rId6"/>
    <p:sldId id="264" r:id="rId7"/>
    <p:sldId id="265" r:id="rId8"/>
    <p:sldId id="266" r:id="rId9"/>
    <p:sldId id="267" r:id="rId10"/>
    <p:sldId id="268" r:id="rId11"/>
    <p:sldId id="269" r:id="rId12"/>
    <p:sldId id="271" r:id="rId13"/>
    <p:sldId id="272" r:id="rId14"/>
    <p:sldId id="273" r:id="rId15"/>
    <p:sldId id="274" r:id="rId16"/>
    <p:sldId id="27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61" d="100"/>
          <a:sy n="61" d="100"/>
        </p:scale>
        <p:origin x="62" y="57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A55550-507A-452D-8172-F21FF2C95EB2}" type="datetimeFigureOut">
              <a:rPr lang="en-US" smtClean="0"/>
              <a:t>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D46831-6F64-41C5-A41A-FA2603BDBF24}" type="slidenum">
              <a:rPr lang="en-US" smtClean="0"/>
              <a:t>‹#›</a:t>
            </a:fld>
            <a:endParaRPr lang="en-US"/>
          </a:p>
        </p:txBody>
      </p:sp>
    </p:spTree>
    <p:extLst>
      <p:ext uri="{BB962C8B-B14F-4D97-AF65-F5344CB8AC3E}">
        <p14:creationId xmlns:p14="http://schemas.microsoft.com/office/powerpoint/2010/main" val="2453624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dirty="0" smtClean="0"/>
              <a:t>Project Task 9</a:t>
            </a:r>
            <a:endParaRPr lang="en-US" dirty="0"/>
          </a:p>
        </p:txBody>
      </p:sp>
      <p:sp>
        <p:nvSpPr>
          <p:cNvPr id="5" name="Slide Number Placeholder 4"/>
          <p:cNvSpPr>
            <a:spLocks noGrp="1"/>
          </p:cNvSpPr>
          <p:nvPr>
            <p:ph type="sldNum" sz="quarter" idx="11"/>
          </p:nvPr>
        </p:nvSpPr>
        <p:spPr/>
        <p:txBody>
          <a:bodyPr/>
          <a:lstStyle/>
          <a:p>
            <a:fld id="{E387CA34-4A5A-4133-8BE3-FF1C486C4FEA}" type="slidenum">
              <a:rPr lang="en-US" smtClean="0"/>
              <a:t>1</a:t>
            </a:fld>
            <a:endParaRPr lang="en-US" dirty="0"/>
          </a:p>
        </p:txBody>
      </p:sp>
    </p:spTree>
    <p:extLst>
      <p:ext uri="{BB962C8B-B14F-4D97-AF65-F5344CB8AC3E}">
        <p14:creationId xmlns:p14="http://schemas.microsoft.com/office/powerpoint/2010/main" val="23099612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Press</a:t>
            </a:r>
            <a:r>
              <a:rPr lang="en-US" baseline="0" dirty="0" smtClean="0"/>
              <a:t> the “Home” tab to begin to modify the IDU address to match the planned address from the CLS.  Press the “Indoor Unit Data” tab and then press the “Add-On’ tab at the top of the screen.  There will be a “Address Change” option on the top left of the screen and now select this button.  A second sub menu screen will appear listing all IDU units available on the system.  Hover the prompt over the dash of the top unit and then select it.  </a:t>
            </a:r>
            <a:endParaRPr lang="en-US" dirty="0" smtClean="0"/>
          </a:p>
        </p:txBody>
      </p:sp>
      <p:sp>
        <p:nvSpPr>
          <p:cNvPr id="4" name="Footer Placeholder 3"/>
          <p:cNvSpPr>
            <a:spLocks noGrp="1"/>
          </p:cNvSpPr>
          <p:nvPr>
            <p:ph type="ftr" sz="quarter" idx="10"/>
          </p:nvPr>
        </p:nvSpPr>
        <p:spPr/>
        <p:txBody>
          <a:bodyPr/>
          <a:lstStyle/>
          <a:p>
            <a:r>
              <a:rPr lang="en-US" dirty="0" smtClean="0"/>
              <a:t>Project Task 9</a:t>
            </a:r>
            <a:endParaRPr lang="en-US" dirty="0"/>
          </a:p>
        </p:txBody>
      </p:sp>
      <p:sp>
        <p:nvSpPr>
          <p:cNvPr id="5" name="Slide Number Placeholder 4"/>
          <p:cNvSpPr>
            <a:spLocks noGrp="1"/>
          </p:cNvSpPr>
          <p:nvPr>
            <p:ph type="sldNum" sz="quarter" idx="11"/>
          </p:nvPr>
        </p:nvSpPr>
        <p:spPr/>
        <p:txBody>
          <a:bodyPr/>
          <a:lstStyle/>
          <a:p>
            <a:fld id="{E387CA34-4A5A-4133-8BE3-FF1C486C4FEA}" type="slidenum">
              <a:rPr lang="en-US" smtClean="0"/>
              <a:t>10</a:t>
            </a:fld>
            <a:endParaRPr lang="en-US" dirty="0"/>
          </a:p>
        </p:txBody>
      </p:sp>
    </p:spTree>
    <p:extLst>
      <p:ext uri="{BB962C8B-B14F-4D97-AF65-F5344CB8AC3E}">
        <p14:creationId xmlns:p14="http://schemas.microsoft.com/office/powerpoint/2010/main" val="33658066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a:t>
            </a:r>
            <a:r>
              <a:rPr lang="en-US" baseline="0" dirty="0" smtClean="0"/>
              <a:t> selecting an IDU to make a change an additional sub menu will appear and the address desired can be entered, press “OK” just below the entry.  Repeat these steps working from the top of the screen  down and then confirm all address.  When complete with the last change press the “OK” button at the bottom of the sub menu box “Address &amp; Name Configuration”.  </a:t>
            </a:r>
            <a:endParaRPr lang="en-US" dirty="0"/>
          </a:p>
        </p:txBody>
      </p:sp>
      <p:sp>
        <p:nvSpPr>
          <p:cNvPr id="4" name="Footer Placeholder 3"/>
          <p:cNvSpPr>
            <a:spLocks noGrp="1"/>
          </p:cNvSpPr>
          <p:nvPr>
            <p:ph type="ftr" sz="quarter" idx="10"/>
          </p:nvPr>
        </p:nvSpPr>
        <p:spPr/>
        <p:txBody>
          <a:bodyPr/>
          <a:lstStyle/>
          <a:p>
            <a:r>
              <a:rPr lang="en-US" dirty="0" smtClean="0"/>
              <a:t>Project Task 9</a:t>
            </a:r>
            <a:endParaRPr lang="en-US" dirty="0"/>
          </a:p>
        </p:txBody>
      </p:sp>
      <p:sp>
        <p:nvSpPr>
          <p:cNvPr id="5" name="Slide Number Placeholder 4"/>
          <p:cNvSpPr>
            <a:spLocks noGrp="1"/>
          </p:cNvSpPr>
          <p:nvPr>
            <p:ph type="sldNum" sz="quarter" idx="11"/>
          </p:nvPr>
        </p:nvSpPr>
        <p:spPr/>
        <p:txBody>
          <a:bodyPr/>
          <a:lstStyle/>
          <a:p>
            <a:fld id="{E387CA34-4A5A-4133-8BE3-FF1C486C4FEA}" type="slidenum">
              <a:rPr lang="en-US" smtClean="0"/>
              <a:t>11</a:t>
            </a:fld>
            <a:endParaRPr lang="en-US" dirty="0"/>
          </a:p>
        </p:txBody>
      </p:sp>
    </p:spTree>
    <p:extLst>
      <p:ext uri="{BB962C8B-B14F-4D97-AF65-F5344CB8AC3E}">
        <p14:creationId xmlns:p14="http://schemas.microsoft.com/office/powerpoint/2010/main" val="41021753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TUT, Press</a:t>
            </a:r>
            <a:r>
              <a:rPr lang="en-US" baseline="0" dirty="0" smtClean="0"/>
              <a:t> the “Home” button to confirm location.  Select at the top of the screen the “Add-On” button and then “Indoor Option Writer”.  The screen will now change.</a:t>
            </a:r>
            <a:endParaRPr lang="en-US" dirty="0" smtClean="0"/>
          </a:p>
        </p:txBody>
      </p:sp>
      <p:sp>
        <p:nvSpPr>
          <p:cNvPr id="4" name="Footer Placeholder 3"/>
          <p:cNvSpPr>
            <a:spLocks noGrp="1"/>
          </p:cNvSpPr>
          <p:nvPr>
            <p:ph type="ftr" sz="quarter" idx="10"/>
          </p:nvPr>
        </p:nvSpPr>
        <p:spPr/>
        <p:txBody>
          <a:bodyPr/>
          <a:lstStyle/>
          <a:p>
            <a:r>
              <a:rPr lang="en-US" dirty="0" smtClean="0"/>
              <a:t>Project Task 9</a:t>
            </a:r>
            <a:endParaRPr lang="en-US" dirty="0"/>
          </a:p>
        </p:txBody>
      </p:sp>
      <p:sp>
        <p:nvSpPr>
          <p:cNvPr id="5" name="Slide Number Placeholder 4"/>
          <p:cNvSpPr>
            <a:spLocks noGrp="1"/>
          </p:cNvSpPr>
          <p:nvPr>
            <p:ph type="sldNum" sz="quarter" idx="11"/>
          </p:nvPr>
        </p:nvSpPr>
        <p:spPr/>
        <p:txBody>
          <a:bodyPr/>
          <a:lstStyle/>
          <a:p>
            <a:fld id="{E387CA34-4A5A-4133-8BE3-FF1C486C4FEA}" type="slidenum">
              <a:rPr lang="en-US" smtClean="0"/>
              <a:t>12</a:t>
            </a:fld>
            <a:endParaRPr lang="en-US" dirty="0"/>
          </a:p>
        </p:txBody>
      </p:sp>
    </p:spTree>
    <p:extLst>
      <p:ext uri="{BB962C8B-B14F-4D97-AF65-F5344CB8AC3E}">
        <p14:creationId xmlns:p14="http://schemas.microsoft.com/office/powerpoint/2010/main" val="8546594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“Indoor Option Writer” menu</a:t>
            </a:r>
            <a:r>
              <a:rPr lang="en-US" baseline="0" dirty="0" smtClean="0"/>
              <a:t> screen will appear.  At this location there are a number of options available to the TUT user.  The Product Code and the 2 Installation Option Codes are available to be changed.  Look at the CLS to locate the address for your IDU and then in TUT look for the  address for the IDU that needs modification  which will be located and selected at the left hand side of the screen.  The code can now be written in the proper box.</a:t>
            </a:r>
            <a:endParaRPr lang="en-US" dirty="0"/>
          </a:p>
        </p:txBody>
      </p:sp>
      <p:sp>
        <p:nvSpPr>
          <p:cNvPr id="4" name="Footer Placeholder 3"/>
          <p:cNvSpPr>
            <a:spLocks noGrp="1"/>
          </p:cNvSpPr>
          <p:nvPr>
            <p:ph type="ftr" sz="quarter" idx="10"/>
          </p:nvPr>
        </p:nvSpPr>
        <p:spPr/>
        <p:txBody>
          <a:bodyPr/>
          <a:lstStyle/>
          <a:p>
            <a:r>
              <a:rPr lang="en-US" dirty="0" smtClean="0"/>
              <a:t>Project Task 9</a:t>
            </a:r>
            <a:endParaRPr lang="en-US" dirty="0"/>
          </a:p>
        </p:txBody>
      </p:sp>
      <p:sp>
        <p:nvSpPr>
          <p:cNvPr id="5" name="Slide Number Placeholder 4"/>
          <p:cNvSpPr>
            <a:spLocks noGrp="1"/>
          </p:cNvSpPr>
          <p:nvPr>
            <p:ph type="sldNum" sz="quarter" idx="11"/>
          </p:nvPr>
        </p:nvSpPr>
        <p:spPr/>
        <p:txBody>
          <a:bodyPr/>
          <a:lstStyle/>
          <a:p>
            <a:fld id="{E387CA34-4A5A-4133-8BE3-FF1C486C4FEA}" type="slidenum">
              <a:rPr lang="en-US" smtClean="0"/>
              <a:t>13</a:t>
            </a:fld>
            <a:endParaRPr lang="en-US" dirty="0"/>
          </a:p>
        </p:txBody>
      </p:sp>
    </p:spTree>
    <p:extLst>
      <p:ext uri="{BB962C8B-B14F-4D97-AF65-F5344CB8AC3E}">
        <p14:creationId xmlns:p14="http://schemas.microsoft.com/office/powerpoint/2010/main" val="4794482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(Lookup digit</a:t>
            </a:r>
            <a:r>
              <a:rPr lang="en-US" i="1" baseline="0" dirty="0" smtClean="0"/>
              <a:t> 2=5/digit 23 for fan operation in thermal off conditions for the Slim Duct IOM)</a:t>
            </a:r>
          </a:p>
          <a:p>
            <a:r>
              <a:rPr lang="en-US" i="0" baseline="0" dirty="0" smtClean="0"/>
              <a:t>Often the reason the option codes have been accessed are to add a feature but often it is to provide sequence of operation changes.  For option code digit 2=5/ digit 23 on a Slim Duct after reviewing the IOM we can change the fan operation.  The fan by default is off during thermal off in heating. This feature can be changed when “A” is written into the 23 place in the “Installation Code 1” above.  The complete string is entered left to right with using the tab key between the 6 digit segments.  Once complete press “Write Option” . </a:t>
            </a:r>
          </a:p>
        </p:txBody>
      </p:sp>
      <p:sp>
        <p:nvSpPr>
          <p:cNvPr id="4" name="Footer Placeholder 3"/>
          <p:cNvSpPr>
            <a:spLocks noGrp="1"/>
          </p:cNvSpPr>
          <p:nvPr>
            <p:ph type="ftr" sz="quarter" idx="10"/>
          </p:nvPr>
        </p:nvSpPr>
        <p:spPr/>
        <p:txBody>
          <a:bodyPr/>
          <a:lstStyle/>
          <a:p>
            <a:r>
              <a:rPr lang="en-US" dirty="0" smtClean="0"/>
              <a:t>Project Task 9</a:t>
            </a:r>
            <a:endParaRPr lang="en-US" dirty="0"/>
          </a:p>
        </p:txBody>
      </p:sp>
      <p:sp>
        <p:nvSpPr>
          <p:cNvPr id="5" name="Slide Number Placeholder 4"/>
          <p:cNvSpPr>
            <a:spLocks noGrp="1"/>
          </p:cNvSpPr>
          <p:nvPr>
            <p:ph type="sldNum" sz="quarter" idx="11"/>
          </p:nvPr>
        </p:nvSpPr>
        <p:spPr/>
        <p:txBody>
          <a:bodyPr/>
          <a:lstStyle/>
          <a:p>
            <a:fld id="{E387CA34-4A5A-4133-8BE3-FF1C486C4FEA}" type="slidenum">
              <a:rPr lang="en-US" smtClean="0"/>
              <a:t>14</a:t>
            </a:fld>
            <a:endParaRPr lang="en-US" dirty="0"/>
          </a:p>
        </p:txBody>
      </p:sp>
    </p:spTree>
    <p:extLst>
      <p:ext uri="{BB962C8B-B14F-4D97-AF65-F5344CB8AC3E}">
        <p14:creationId xmlns:p14="http://schemas.microsoft.com/office/powerpoint/2010/main" val="20451750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a:t>
            </a:r>
            <a:r>
              <a:rPr lang="en-US" baseline="0" dirty="0" smtClean="0"/>
              <a:t> you have written the option and made the change you will be placed at the “Indoor Unit Installation Data” tab page.  If there is another change necessary choose “Add-On”  then “Indoor Installation Writer” and repeat the steps taught above once you have reviewed the IOM specific to the IDU to confirm the proper code change is required.</a:t>
            </a:r>
            <a:endParaRPr lang="en-US" dirty="0"/>
          </a:p>
        </p:txBody>
      </p:sp>
      <p:sp>
        <p:nvSpPr>
          <p:cNvPr id="4" name="Footer Placeholder 3"/>
          <p:cNvSpPr>
            <a:spLocks noGrp="1"/>
          </p:cNvSpPr>
          <p:nvPr>
            <p:ph type="ftr" sz="quarter" idx="10"/>
          </p:nvPr>
        </p:nvSpPr>
        <p:spPr/>
        <p:txBody>
          <a:bodyPr/>
          <a:lstStyle/>
          <a:p>
            <a:r>
              <a:rPr lang="en-US" dirty="0" smtClean="0"/>
              <a:t>Project Task 9</a:t>
            </a:r>
            <a:endParaRPr lang="en-US" dirty="0"/>
          </a:p>
        </p:txBody>
      </p:sp>
      <p:sp>
        <p:nvSpPr>
          <p:cNvPr id="5" name="Slide Number Placeholder 4"/>
          <p:cNvSpPr>
            <a:spLocks noGrp="1"/>
          </p:cNvSpPr>
          <p:nvPr>
            <p:ph type="sldNum" sz="quarter" idx="11"/>
          </p:nvPr>
        </p:nvSpPr>
        <p:spPr/>
        <p:txBody>
          <a:bodyPr/>
          <a:lstStyle/>
          <a:p>
            <a:fld id="{E387CA34-4A5A-4133-8BE3-FF1C486C4FEA}" type="slidenum">
              <a:rPr lang="en-US" smtClean="0"/>
              <a:t>15</a:t>
            </a:fld>
            <a:endParaRPr lang="en-US" dirty="0"/>
          </a:p>
        </p:txBody>
      </p:sp>
    </p:spTree>
    <p:extLst>
      <p:ext uri="{BB962C8B-B14F-4D97-AF65-F5344CB8AC3E}">
        <p14:creationId xmlns:p14="http://schemas.microsoft.com/office/powerpoint/2010/main" val="2710545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mn-lt"/>
              </a:rPr>
              <a:t>Equipment</a:t>
            </a:r>
            <a:r>
              <a:rPr lang="en-US" sz="1200" baseline="0" dirty="0" smtClean="0">
                <a:latin typeface="+mn-lt"/>
              </a:rPr>
              <a:t> Firmware Upgrade will be successful and easy if the tasks identified in the HUB Case </a:t>
            </a:r>
            <a:r>
              <a:rPr lang="en-US" sz="1200" dirty="0" smtClean="0">
                <a:solidFill>
                  <a:schemeClr val="tx1">
                    <a:lumMod val="50000"/>
                  </a:schemeClr>
                </a:solidFill>
                <a:latin typeface="+mn-lt"/>
                <a:cs typeface="Arial" panose="020B0604020202020204" pitchFamily="34" charset="0"/>
              </a:rPr>
              <a:t>”2017 VRF Product Compatibility Evaluation:  Procedures and Requirements” were </a:t>
            </a:r>
            <a:r>
              <a:rPr lang="en-US" sz="1200" baseline="0" dirty="0" smtClean="0">
                <a:latin typeface="+mn-lt"/>
              </a:rPr>
              <a:t>properly executed from the “First Steps” training at the beginning of this module.  Confirm power is stable for the IDU being updated.  Power interruptions during this process can crash the MICOM creating delays in the start up process.</a:t>
            </a:r>
          </a:p>
          <a:p>
            <a:endParaRPr lang="en-US" sz="1200" baseline="0" dirty="0" smtClean="0">
              <a:latin typeface="+mn-lt"/>
            </a:endParaRPr>
          </a:p>
          <a:p>
            <a:pPr marL="171450" indent="-171450">
              <a:buClr>
                <a:srgbClr val="FF6600"/>
              </a:buClr>
              <a:buFont typeface="Wingdings" panose="05000000000000000000" pitchFamily="2" charset="2"/>
              <a:buChar char="q"/>
            </a:pPr>
            <a:r>
              <a:rPr lang="en-US" sz="1200" baseline="0" dirty="0" smtClean="0">
                <a:latin typeface="+mn-lt"/>
              </a:rPr>
              <a:t>Connect the TUT to F1/F2-  When software is ready, press “Connect” at the very first screen.  Update the IDU system address to match the CLS per the serial numbers using the “Indoor Unit Data” tab.  Remember to work top down and save the update at the end.  Now your IDU addresses match the CLS .</a:t>
            </a:r>
          </a:p>
          <a:p>
            <a:pPr marL="171450" indent="-171450">
              <a:buClr>
                <a:srgbClr val="FF6600"/>
              </a:buClr>
              <a:buFont typeface="Wingdings" panose="05000000000000000000" pitchFamily="2" charset="2"/>
              <a:buChar char="q"/>
            </a:pPr>
            <a:r>
              <a:rPr lang="en-US" sz="1200" baseline="0" dirty="0" smtClean="0">
                <a:latin typeface="+mn-lt"/>
              </a:rPr>
              <a:t>Next at the “Home” screen press “Add-On” then “AC Unit S/W Update” and then the “Device Firmware Update” sub menu will appear</a:t>
            </a:r>
          </a:p>
          <a:p>
            <a:pPr marL="171450" indent="-171450">
              <a:buClrTx/>
              <a:buFont typeface="Wingdings" panose="05000000000000000000" pitchFamily="2" charset="2"/>
              <a:buChar char="q"/>
            </a:pPr>
            <a:r>
              <a:rPr lang="en-US" sz="1200" baseline="0" dirty="0" smtClean="0">
                <a:latin typeface="+mn-lt"/>
              </a:rPr>
              <a:t>1.  Select device type. </a:t>
            </a:r>
          </a:p>
          <a:p>
            <a:pPr marL="171450" indent="-171450">
              <a:buClrTx/>
              <a:buFont typeface="Wingdings" panose="05000000000000000000" pitchFamily="2" charset="2"/>
              <a:buChar char="q"/>
            </a:pPr>
            <a:r>
              <a:rPr lang="en-US" sz="1200" baseline="0" dirty="0" smtClean="0">
                <a:latin typeface="+mn-lt"/>
              </a:rPr>
              <a:t>2.  Choose the address for the IDU.  </a:t>
            </a:r>
          </a:p>
          <a:p>
            <a:pPr marL="171450" indent="-171450">
              <a:buClrTx/>
              <a:buFont typeface="Wingdings" panose="05000000000000000000" pitchFamily="2" charset="2"/>
              <a:buChar char="q"/>
            </a:pPr>
            <a:r>
              <a:rPr lang="en-US" sz="1200" baseline="0" dirty="0" smtClean="0">
                <a:latin typeface="+mn-lt"/>
              </a:rPr>
              <a:t>3.  Select firmware file. </a:t>
            </a:r>
          </a:p>
          <a:p>
            <a:pPr marL="171450" indent="-171450">
              <a:buClrTx/>
              <a:buFont typeface="Wingdings" panose="05000000000000000000" pitchFamily="2" charset="2"/>
              <a:buChar char="q"/>
            </a:pPr>
            <a:r>
              <a:rPr lang="en-US" sz="1200" baseline="0" dirty="0" smtClean="0">
                <a:latin typeface="+mn-lt"/>
              </a:rPr>
              <a:t>4.  Start Update</a:t>
            </a:r>
          </a:p>
          <a:p>
            <a:pPr marL="171450" indent="-171450">
              <a:buClrTx/>
              <a:buFont typeface="Wingdings" panose="05000000000000000000" pitchFamily="2" charset="2"/>
              <a:buChar char="q"/>
            </a:pPr>
            <a:r>
              <a:rPr lang="en-US" sz="1200" baseline="0" dirty="0" smtClean="0">
                <a:latin typeface="+mn-lt"/>
              </a:rPr>
              <a:t>Repeat for additional IDU if necessary and when complete press “Close” in the sub menu.</a:t>
            </a:r>
          </a:p>
          <a:p>
            <a:pPr marL="171450" indent="-171450">
              <a:buClrTx/>
              <a:buFont typeface="Wingdings" panose="05000000000000000000" pitchFamily="2" charset="2"/>
              <a:buChar char="q"/>
            </a:pPr>
            <a:endParaRPr lang="en-US" sz="1200" baseline="0" dirty="0" smtClean="0">
              <a:latin typeface="+mn-lt"/>
            </a:endParaRPr>
          </a:p>
          <a:p>
            <a:pPr marL="0" indent="0">
              <a:buClrTx/>
              <a:buFontTx/>
              <a:buNone/>
            </a:pPr>
            <a:r>
              <a:rPr lang="en-US" sz="1200" baseline="0" dirty="0" smtClean="0">
                <a:latin typeface="+mn-lt"/>
              </a:rPr>
              <a:t>All IDU’s are now ready for the “Auto Port Addressing” process.</a:t>
            </a:r>
          </a:p>
          <a:p>
            <a:pPr marL="171450" indent="-171450">
              <a:buClrTx/>
              <a:buFont typeface="Wingdings" panose="05000000000000000000" pitchFamily="2" charset="2"/>
              <a:buChar char="q"/>
            </a:pPr>
            <a:endParaRPr lang="en-US" sz="1200" baseline="0" dirty="0" smtClean="0">
              <a:latin typeface="+mn-lt"/>
            </a:endParaRPr>
          </a:p>
          <a:p>
            <a:endParaRPr lang="en-US" sz="1200" dirty="0">
              <a:latin typeface="+mn-lt"/>
            </a:endParaRPr>
          </a:p>
        </p:txBody>
      </p:sp>
      <p:sp>
        <p:nvSpPr>
          <p:cNvPr id="4" name="Footer Placeholder 3"/>
          <p:cNvSpPr>
            <a:spLocks noGrp="1"/>
          </p:cNvSpPr>
          <p:nvPr>
            <p:ph type="ftr" sz="quarter" idx="10"/>
          </p:nvPr>
        </p:nvSpPr>
        <p:spPr/>
        <p:txBody>
          <a:bodyPr/>
          <a:lstStyle/>
          <a:p>
            <a:r>
              <a:rPr lang="en-US" dirty="0" smtClean="0"/>
              <a:t>Project Task 9</a:t>
            </a:r>
            <a:endParaRPr lang="en-US" dirty="0"/>
          </a:p>
        </p:txBody>
      </p:sp>
      <p:sp>
        <p:nvSpPr>
          <p:cNvPr id="5" name="Slide Number Placeholder 4"/>
          <p:cNvSpPr>
            <a:spLocks noGrp="1"/>
          </p:cNvSpPr>
          <p:nvPr>
            <p:ph type="sldNum" sz="quarter" idx="11"/>
          </p:nvPr>
        </p:nvSpPr>
        <p:spPr/>
        <p:txBody>
          <a:bodyPr/>
          <a:lstStyle/>
          <a:p>
            <a:fld id="{E387CA34-4A5A-4133-8BE3-FF1C486C4FEA}" type="slidenum">
              <a:rPr lang="en-US" smtClean="0"/>
              <a:t>16</a:t>
            </a:fld>
            <a:endParaRPr lang="en-US" dirty="0"/>
          </a:p>
        </p:txBody>
      </p:sp>
    </p:spTree>
    <p:extLst>
      <p:ext uri="{BB962C8B-B14F-4D97-AF65-F5344CB8AC3E}">
        <p14:creationId xmlns:p14="http://schemas.microsoft.com/office/powerpoint/2010/main" val="645386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a:buFont typeface="Arial" panose="020B0604020202020204" pitchFamily="34" charset="0"/>
              <a:buNone/>
            </a:pPr>
            <a:r>
              <a:rPr lang="en-US" sz="1200" dirty="0" smtClean="0"/>
              <a:t>The</a:t>
            </a:r>
            <a:r>
              <a:rPr lang="en-US" sz="1200" baseline="0" dirty="0" smtClean="0"/>
              <a:t> Technician Utility Tool or  “TUT” is available from Trane Supply as Part# TVCTRLTIMC0300.  After purchasing the ‘TUT” tool  l</a:t>
            </a:r>
            <a:r>
              <a:rPr lang="en-US" sz="1200" dirty="0" smtClean="0"/>
              <a:t>og-on to Comfort</a:t>
            </a:r>
            <a:r>
              <a:rPr lang="en-US" sz="1200" baseline="0" dirty="0" smtClean="0"/>
              <a:t> S</a:t>
            </a:r>
            <a:r>
              <a:rPr lang="en-US" sz="1200" dirty="0" smtClean="0"/>
              <a:t>ite, </a:t>
            </a:r>
          </a:p>
          <a:p>
            <a:pPr marL="0" lvl="0" indent="0" algn="l">
              <a:buFont typeface="Arial" panose="020B0604020202020204" pitchFamily="34" charset="0"/>
              <a:buNone/>
            </a:pPr>
            <a:r>
              <a:rPr lang="en-US" sz="1200" dirty="0" smtClean="0"/>
              <a:t>(Click on) “Product Info” tab on the left,</a:t>
            </a:r>
          </a:p>
          <a:p>
            <a:pPr marL="0" lvl="0" indent="0" algn="l">
              <a:buFont typeface="Arial" panose="020B0604020202020204" pitchFamily="34" charset="0"/>
              <a:buNone/>
            </a:pPr>
            <a:r>
              <a:rPr lang="en-US" sz="1200" dirty="0" smtClean="0"/>
              <a:t>(Click on) “Trane ProSpace VRF” Tab,  (Located</a:t>
            </a:r>
            <a:r>
              <a:rPr lang="en-US" sz="1200" baseline="0" dirty="0" smtClean="0"/>
              <a:t> m</a:t>
            </a:r>
            <a:r>
              <a:rPr lang="en-US" sz="1200" dirty="0" smtClean="0"/>
              <a:t>iddle of page on the right) </a:t>
            </a:r>
          </a:p>
          <a:p>
            <a:pPr marL="0" lvl="0" indent="0" algn="l">
              <a:buFont typeface="Arial" panose="020B0604020202020204" pitchFamily="34" charset="0"/>
              <a:buNone/>
            </a:pPr>
            <a:r>
              <a:rPr lang="en-US" sz="1200" dirty="0" smtClean="0"/>
              <a:t>(Click on) Latest TUT Version Available. </a:t>
            </a:r>
          </a:p>
          <a:p>
            <a:pPr marL="0" lvl="0" indent="0" algn="l">
              <a:buFont typeface="Arial" panose="020B0604020202020204" pitchFamily="34" charset="0"/>
              <a:buNone/>
            </a:pPr>
            <a:endParaRPr lang="en-US" sz="1200" dirty="0" smtClean="0"/>
          </a:p>
          <a:p>
            <a:pPr marL="0" lvl="0" indent="0" algn="l">
              <a:buFont typeface="Arial" panose="020B0604020202020204" pitchFamily="34" charset="0"/>
              <a:buNone/>
            </a:pPr>
            <a:r>
              <a:rPr lang="en-US" sz="1200" dirty="0" smtClean="0"/>
              <a:t> Note: WCU Units are only compatible with version 1.5.6.   </a:t>
            </a:r>
          </a:p>
          <a:p>
            <a:pPr marL="0" lvl="0" indent="0" algn="l">
              <a:buFont typeface="Arial" panose="020B0604020202020204" pitchFamily="34" charset="0"/>
              <a:buNone/>
            </a:pPr>
            <a:endParaRPr lang="en-US" sz="1200" dirty="0" smtClean="0"/>
          </a:p>
          <a:p>
            <a:pPr marL="0" lvl="0" indent="0" algn="l">
              <a:buFont typeface="Arial" panose="020B0604020202020204" pitchFamily="34" charset="0"/>
              <a:buNone/>
            </a:pPr>
            <a:r>
              <a:rPr lang="en-US" sz="1200" dirty="0" smtClean="0"/>
              <a:t>See</a:t>
            </a:r>
            <a:r>
              <a:rPr lang="en-US" sz="1200" baseline="0" dirty="0" smtClean="0"/>
              <a:t> </a:t>
            </a:r>
            <a:r>
              <a:rPr lang="en-US" sz="1200" dirty="0" smtClean="0"/>
              <a:t>the HUB for “TUT Version for WCU VRF”. </a:t>
            </a:r>
          </a:p>
          <a:p>
            <a:pPr marL="0" lvl="0" indent="0" algn="l">
              <a:buFont typeface="Arial" panose="020B0604020202020204" pitchFamily="34" charset="0"/>
              <a:buNone/>
            </a:pPr>
            <a:r>
              <a:rPr lang="en-US" sz="1200" dirty="0" smtClean="0"/>
              <a:t>To download Driver, (Click on)</a:t>
            </a:r>
            <a:r>
              <a:rPr lang="en-US" sz="1200" baseline="0" dirty="0" smtClean="0"/>
              <a:t> “</a:t>
            </a:r>
            <a:r>
              <a:rPr lang="en-US" sz="1200" dirty="0" smtClean="0"/>
              <a:t>pl-2303 driver installer”.  </a:t>
            </a:r>
          </a:p>
          <a:p>
            <a:pPr marL="0" lvl="0" indent="0" algn="l">
              <a:buFont typeface="Arial" panose="020B0604020202020204" pitchFamily="34" charset="0"/>
              <a:buNone/>
            </a:pPr>
            <a:r>
              <a:rPr lang="en-US" sz="1200" dirty="0" smtClean="0"/>
              <a:t>Choose proper drive per your operating system.  </a:t>
            </a:r>
          </a:p>
          <a:p>
            <a:pPr marL="0" lvl="0" indent="0" algn="l">
              <a:buFont typeface="Arial" panose="020B0604020202020204" pitchFamily="34" charset="0"/>
              <a:buNone/>
            </a:pPr>
            <a:endParaRPr lang="en-US" sz="1200" dirty="0" smtClean="0"/>
          </a:p>
          <a:p>
            <a:pPr marL="0" lvl="0" indent="0" algn="l">
              <a:buFont typeface="Arial" panose="020B0604020202020204" pitchFamily="34" charset="0"/>
              <a:buNone/>
            </a:pPr>
            <a:r>
              <a:rPr lang="en-US" sz="1200" dirty="0" smtClean="0"/>
              <a:t>Note: Installation</a:t>
            </a:r>
            <a:r>
              <a:rPr lang="en-US" sz="1200" baseline="0" dirty="0" smtClean="0"/>
              <a:t> of the TUT Tool is critical and required for proper start up execution, documentation and evaluation.</a:t>
            </a:r>
            <a:endParaRPr lang="en-US" sz="1200" dirty="0" smtClean="0"/>
          </a:p>
        </p:txBody>
      </p:sp>
      <p:sp>
        <p:nvSpPr>
          <p:cNvPr id="4" name="Footer Placeholder 3"/>
          <p:cNvSpPr>
            <a:spLocks noGrp="1"/>
          </p:cNvSpPr>
          <p:nvPr>
            <p:ph type="ftr" sz="quarter" idx="10"/>
          </p:nvPr>
        </p:nvSpPr>
        <p:spPr/>
        <p:txBody>
          <a:bodyPr/>
          <a:lstStyle/>
          <a:p>
            <a:r>
              <a:rPr lang="en-US" dirty="0" smtClean="0"/>
              <a:t>Project Task 9</a:t>
            </a:r>
            <a:endParaRPr lang="en-US" dirty="0"/>
          </a:p>
        </p:txBody>
      </p:sp>
      <p:sp>
        <p:nvSpPr>
          <p:cNvPr id="5" name="Slide Number Placeholder 4"/>
          <p:cNvSpPr>
            <a:spLocks noGrp="1"/>
          </p:cNvSpPr>
          <p:nvPr>
            <p:ph type="sldNum" sz="quarter" idx="11"/>
          </p:nvPr>
        </p:nvSpPr>
        <p:spPr/>
        <p:txBody>
          <a:bodyPr/>
          <a:lstStyle/>
          <a:p>
            <a:fld id="{E387CA34-4A5A-4133-8BE3-FF1C486C4FEA}" type="slidenum">
              <a:rPr lang="en-US" smtClean="0"/>
              <a:t>2</a:t>
            </a:fld>
            <a:endParaRPr lang="en-US" dirty="0"/>
          </a:p>
        </p:txBody>
      </p:sp>
    </p:spTree>
    <p:extLst>
      <p:ext uri="{BB962C8B-B14F-4D97-AF65-F5344CB8AC3E}">
        <p14:creationId xmlns:p14="http://schemas.microsoft.com/office/powerpoint/2010/main" val="3899211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The F/F2</a:t>
            </a:r>
            <a:r>
              <a:rPr lang="en-US" sz="1200" baseline="0" dirty="0" smtClean="0"/>
              <a:t> buss wire can connect at any point within the F1/F2 buss. When service work is being done at a later date, it would be better to connect inside at an AHU or MCU.  The TUT is most commonly connected at the ODU.  With the Rotary Dial Switches and F-Buttons that have to be set up and exercised the ODU is normally the best place to connect.  Once the TUT is connected to the computer and the VRF F1/F2 terminals your next step would be to open the software and begin TUT operation.  </a:t>
            </a:r>
            <a:endParaRPr lang="en-US" sz="1200" dirty="0"/>
          </a:p>
        </p:txBody>
      </p:sp>
      <p:sp>
        <p:nvSpPr>
          <p:cNvPr id="4" name="Footer Placeholder 3"/>
          <p:cNvSpPr>
            <a:spLocks noGrp="1"/>
          </p:cNvSpPr>
          <p:nvPr>
            <p:ph type="ftr" sz="quarter" idx="10"/>
          </p:nvPr>
        </p:nvSpPr>
        <p:spPr/>
        <p:txBody>
          <a:bodyPr/>
          <a:lstStyle/>
          <a:p>
            <a:r>
              <a:rPr lang="en-US" dirty="0" smtClean="0"/>
              <a:t>Project Task 9</a:t>
            </a:r>
            <a:endParaRPr lang="en-US" dirty="0"/>
          </a:p>
        </p:txBody>
      </p:sp>
      <p:sp>
        <p:nvSpPr>
          <p:cNvPr id="5" name="Slide Number Placeholder 4"/>
          <p:cNvSpPr>
            <a:spLocks noGrp="1"/>
          </p:cNvSpPr>
          <p:nvPr>
            <p:ph type="sldNum" sz="quarter" idx="11"/>
          </p:nvPr>
        </p:nvSpPr>
        <p:spPr/>
        <p:txBody>
          <a:bodyPr/>
          <a:lstStyle/>
          <a:p>
            <a:fld id="{E387CA34-4A5A-4133-8BE3-FF1C486C4FEA}" type="slidenum">
              <a:rPr lang="en-US" smtClean="0"/>
              <a:t>3</a:t>
            </a:fld>
            <a:endParaRPr lang="en-US" dirty="0"/>
          </a:p>
        </p:txBody>
      </p:sp>
    </p:spTree>
    <p:extLst>
      <p:ext uri="{BB962C8B-B14F-4D97-AF65-F5344CB8AC3E}">
        <p14:creationId xmlns:p14="http://schemas.microsoft.com/office/powerpoint/2010/main" val="3426675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first TUT screen you will see is a home screen.  In the top left press “Connect” to establish communication with the VRF System.</a:t>
            </a:r>
            <a:endParaRPr lang="en-US" dirty="0"/>
          </a:p>
        </p:txBody>
      </p:sp>
      <p:sp>
        <p:nvSpPr>
          <p:cNvPr id="4" name="Footer Placeholder 3"/>
          <p:cNvSpPr>
            <a:spLocks noGrp="1"/>
          </p:cNvSpPr>
          <p:nvPr>
            <p:ph type="ftr" sz="quarter" idx="10"/>
          </p:nvPr>
        </p:nvSpPr>
        <p:spPr/>
        <p:txBody>
          <a:bodyPr/>
          <a:lstStyle/>
          <a:p>
            <a:r>
              <a:rPr lang="en-US" dirty="0" smtClean="0"/>
              <a:t>Project Task 9</a:t>
            </a:r>
            <a:endParaRPr lang="en-US" dirty="0"/>
          </a:p>
        </p:txBody>
      </p:sp>
      <p:sp>
        <p:nvSpPr>
          <p:cNvPr id="5" name="Slide Number Placeholder 4"/>
          <p:cNvSpPr>
            <a:spLocks noGrp="1"/>
          </p:cNvSpPr>
          <p:nvPr>
            <p:ph type="sldNum" sz="quarter" idx="11"/>
          </p:nvPr>
        </p:nvSpPr>
        <p:spPr/>
        <p:txBody>
          <a:bodyPr/>
          <a:lstStyle/>
          <a:p>
            <a:fld id="{E387CA34-4A5A-4133-8BE3-FF1C486C4FEA}" type="slidenum">
              <a:rPr lang="en-US" smtClean="0"/>
              <a:t>4</a:t>
            </a:fld>
            <a:endParaRPr lang="en-US" dirty="0"/>
          </a:p>
        </p:txBody>
      </p:sp>
    </p:spTree>
    <p:extLst>
      <p:ext uri="{BB962C8B-B14F-4D97-AF65-F5344CB8AC3E}">
        <p14:creationId xmlns:p14="http://schemas.microsoft.com/office/powerpoint/2010/main" val="3838801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next TUT screen you will see will give you a choice of what type of connection.  Choose the F1/F2.  There will not be a time when the R1/R2 connection is used with the TUT tool.</a:t>
            </a:r>
            <a:endParaRPr lang="en-US" dirty="0"/>
          </a:p>
        </p:txBody>
      </p:sp>
      <p:sp>
        <p:nvSpPr>
          <p:cNvPr id="4" name="Footer Placeholder 3"/>
          <p:cNvSpPr>
            <a:spLocks noGrp="1"/>
          </p:cNvSpPr>
          <p:nvPr>
            <p:ph type="ftr" sz="quarter" idx="10"/>
          </p:nvPr>
        </p:nvSpPr>
        <p:spPr/>
        <p:txBody>
          <a:bodyPr/>
          <a:lstStyle/>
          <a:p>
            <a:r>
              <a:rPr lang="en-US" dirty="0" smtClean="0"/>
              <a:t>Project Task 9</a:t>
            </a:r>
            <a:endParaRPr lang="en-US" dirty="0"/>
          </a:p>
        </p:txBody>
      </p:sp>
      <p:sp>
        <p:nvSpPr>
          <p:cNvPr id="5" name="Slide Number Placeholder 4"/>
          <p:cNvSpPr>
            <a:spLocks noGrp="1"/>
          </p:cNvSpPr>
          <p:nvPr>
            <p:ph type="sldNum" sz="quarter" idx="11"/>
          </p:nvPr>
        </p:nvSpPr>
        <p:spPr/>
        <p:txBody>
          <a:bodyPr/>
          <a:lstStyle/>
          <a:p>
            <a:fld id="{E387CA34-4A5A-4133-8BE3-FF1C486C4FEA}" type="slidenum">
              <a:rPr lang="en-US" smtClean="0"/>
              <a:t>5</a:t>
            </a:fld>
            <a:endParaRPr lang="en-US" dirty="0"/>
          </a:p>
        </p:txBody>
      </p:sp>
    </p:spTree>
    <p:extLst>
      <p:ext uri="{BB962C8B-B14F-4D97-AF65-F5344CB8AC3E}">
        <p14:creationId xmlns:p14="http://schemas.microsoft.com/office/powerpoint/2010/main" val="12344235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view the ODU’s,</a:t>
            </a:r>
            <a:r>
              <a:rPr lang="en-US" baseline="0" dirty="0" smtClean="0"/>
              <a:t> </a:t>
            </a:r>
            <a:r>
              <a:rPr lang="en-US" dirty="0" smtClean="0"/>
              <a:t>Press at the bottom</a:t>
            </a:r>
            <a:r>
              <a:rPr lang="en-US" baseline="0" dirty="0" smtClean="0"/>
              <a:t> of the “Home” page the “Outdoor Unit Data” tab.</a:t>
            </a:r>
            <a:endParaRPr lang="en-US" dirty="0"/>
          </a:p>
        </p:txBody>
      </p:sp>
      <p:sp>
        <p:nvSpPr>
          <p:cNvPr id="4" name="Footer Placeholder 3"/>
          <p:cNvSpPr>
            <a:spLocks noGrp="1"/>
          </p:cNvSpPr>
          <p:nvPr>
            <p:ph type="ftr" sz="quarter" idx="10"/>
          </p:nvPr>
        </p:nvSpPr>
        <p:spPr/>
        <p:txBody>
          <a:bodyPr/>
          <a:lstStyle/>
          <a:p>
            <a:r>
              <a:rPr lang="en-US" dirty="0" smtClean="0"/>
              <a:t>Project Task 9</a:t>
            </a:r>
            <a:endParaRPr lang="en-US" dirty="0"/>
          </a:p>
        </p:txBody>
      </p:sp>
      <p:sp>
        <p:nvSpPr>
          <p:cNvPr id="5" name="Slide Number Placeholder 4"/>
          <p:cNvSpPr>
            <a:spLocks noGrp="1"/>
          </p:cNvSpPr>
          <p:nvPr>
            <p:ph type="sldNum" sz="quarter" idx="11"/>
          </p:nvPr>
        </p:nvSpPr>
        <p:spPr/>
        <p:txBody>
          <a:bodyPr/>
          <a:lstStyle/>
          <a:p>
            <a:fld id="{E387CA34-4A5A-4133-8BE3-FF1C486C4FEA}" type="slidenum">
              <a:rPr lang="en-US" smtClean="0"/>
              <a:t>6</a:t>
            </a:fld>
            <a:endParaRPr lang="en-US" dirty="0"/>
          </a:p>
        </p:txBody>
      </p:sp>
    </p:spTree>
    <p:extLst>
      <p:ext uri="{BB962C8B-B14F-4D97-AF65-F5344CB8AC3E}">
        <p14:creationId xmlns:p14="http://schemas.microsoft.com/office/powerpoint/2010/main" val="679354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next tab</a:t>
            </a:r>
            <a:r>
              <a:rPr lang="en-US" baseline="0" dirty="0" smtClean="0"/>
              <a:t> to the right is the “Indoor Unit Installation Data” tab.  This tab will become a very familiar place over time for the startup agent.</a:t>
            </a:r>
            <a:endParaRPr lang="en-US" dirty="0"/>
          </a:p>
        </p:txBody>
      </p:sp>
      <p:sp>
        <p:nvSpPr>
          <p:cNvPr id="4" name="Footer Placeholder 3"/>
          <p:cNvSpPr>
            <a:spLocks noGrp="1"/>
          </p:cNvSpPr>
          <p:nvPr>
            <p:ph type="ftr" sz="quarter" idx="10"/>
          </p:nvPr>
        </p:nvSpPr>
        <p:spPr/>
        <p:txBody>
          <a:bodyPr/>
          <a:lstStyle/>
          <a:p>
            <a:r>
              <a:rPr lang="en-US" dirty="0" smtClean="0"/>
              <a:t>Project Task 9</a:t>
            </a:r>
            <a:endParaRPr lang="en-US" dirty="0"/>
          </a:p>
        </p:txBody>
      </p:sp>
      <p:sp>
        <p:nvSpPr>
          <p:cNvPr id="5" name="Slide Number Placeholder 4"/>
          <p:cNvSpPr>
            <a:spLocks noGrp="1"/>
          </p:cNvSpPr>
          <p:nvPr>
            <p:ph type="sldNum" sz="quarter" idx="11"/>
          </p:nvPr>
        </p:nvSpPr>
        <p:spPr/>
        <p:txBody>
          <a:bodyPr/>
          <a:lstStyle/>
          <a:p>
            <a:fld id="{E387CA34-4A5A-4133-8BE3-FF1C486C4FEA}" type="slidenum">
              <a:rPr lang="en-US" smtClean="0"/>
              <a:t>7</a:t>
            </a:fld>
            <a:endParaRPr lang="en-US" dirty="0"/>
          </a:p>
        </p:txBody>
      </p:sp>
    </p:spTree>
    <p:extLst>
      <p:ext uri="{BB962C8B-B14F-4D97-AF65-F5344CB8AC3E}">
        <p14:creationId xmlns:p14="http://schemas.microsoft.com/office/powerpoint/2010/main" val="24084892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the system</a:t>
            </a:r>
            <a:r>
              <a:rPr lang="en-US" baseline="0" dirty="0" smtClean="0"/>
              <a:t> is a heat recovery the “MCU Unit Data” tab will be active and provide data for the MCU systems that are communicating.  One unique feature to the MCU system is that the TUT will not provide a model or serial number for the product.  This is not an issue due to the fact that all MCU systems are given a manual address.  Remember to follow the CLS and address the  MCU in the system with a “00” address.  </a:t>
            </a:r>
            <a:endParaRPr lang="en-US" dirty="0"/>
          </a:p>
        </p:txBody>
      </p:sp>
      <p:sp>
        <p:nvSpPr>
          <p:cNvPr id="4" name="Footer Placeholder 3"/>
          <p:cNvSpPr>
            <a:spLocks noGrp="1"/>
          </p:cNvSpPr>
          <p:nvPr>
            <p:ph type="ftr" sz="quarter" idx="10"/>
          </p:nvPr>
        </p:nvSpPr>
        <p:spPr/>
        <p:txBody>
          <a:bodyPr/>
          <a:lstStyle/>
          <a:p>
            <a:r>
              <a:rPr lang="en-US" dirty="0" smtClean="0"/>
              <a:t>Project Task 9</a:t>
            </a:r>
            <a:endParaRPr lang="en-US" dirty="0"/>
          </a:p>
        </p:txBody>
      </p:sp>
      <p:sp>
        <p:nvSpPr>
          <p:cNvPr id="5" name="Slide Number Placeholder 4"/>
          <p:cNvSpPr>
            <a:spLocks noGrp="1"/>
          </p:cNvSpPr>
          <p:nvPr>
            <p:ph type="sldNum" sz="quarter" idx="11"/>
          </p:nvPr>
        </p:nvSpPr>
        <p:spPr/>
        <p:txBody>
          <a:bodyPr/>
          <a:lstStyle/>
          <a:p>
            <a:fld id="{E387CA34-4A5A-4133-8BE3-FF1C486C4FEA}" type="slidenum">
              <a:rPr lang="en-US" smtClean="0"/>
              <a:t>8</a:t>
            </a:fld>
            <a:endParaRPr lang="en-US" dirty="0"/>
          </a:p>
        </p:txBody>
      </p:sp>
    </p:spTree>
    <p:extLst>
      <p:ext uri="{BB962C8B-B14F-4D97-AF65-F5344CB8AC3E}">
        <p14:creationId xmlns:p14="http://schemas.microsoft.com/office/powerpoint/2010/main" val="6206664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a:t>
            </a:r>
            <a:r>
              <a:rPr lang="en-US" sz="1200" kern="1200" baseline="0" dirty="0" smtClean="0">
                <a:solidFill>
                  <a:schemeClr val="tx1"/>
                </a:solidFill>
                <a:effectLst/>
                <a:latin typeface="+mn-lt"/>
                <a:ea typeface="+mn-ea"/>
                <a:cs typeface="+mn-cs"/>
              </a:rPr>
              <a:t> TUT “Controller” </a:t>
            </a:r>
            <a:r>
              <a:rPr lang="en-US" sz="1200" kern="1200" dirty="0" smtClean="0">
                <a:solidFill>
                  <a:schemeClr val="tx1"/>
                </a:solidFill>
                <a:effectLst/>
                <a:latin typeface="+mn-lt"/>
                <a:ea typeface="+mn-ea"/>
                <a:cs typeface="+mn-cs"/>
              </a:rPr>
              <a:t>is accessible on the Home page of the software. Selecting the </a:t>
            </a:r>
            <a:r>
              <a:rPr lang="en-US" sz="1200" i="1" kern="1200" dirty="0" smtClean="0">
                <a:solidFill>
                  <a:schemeClr val="tx1"/>
                </a:solidFill>
                <a:effectLst/>
                <a:latin typeface="+mn-lt"/>
                <a:ea typeface="+mn-ea"/>
                <a:cs typeface="+mn-cs"/>
              </a:rPr>
              <a:t>“</a:t>
            </a:r>
            <a:r>
              <a:rPr lang="en-US" sz="1200" i="0" kern="1200" dirty="0" smtClean="0">
                <a:solidFill>
                  <a:schemeClr val="tx1"/>
                </a:solidFill>
                <a:effectLst/>
                <a:latin typeface="+mn-lt"/>
                <a:ea typeface="+mn-ea"/>
                <a:cs typeface="+mn-cs"/>
              </a:rPr>
              <a:t>Controller” </a:t>
            </a:r>
            <a:r>
              <a:rPr lang="en-US" sz="1200" kern="1200" dirty="0" smtClean="0">
                <a:solidFill>
                  <a:schemeClr val="tx1"/>
                </a:solidFill>
                <a:effectLst/>
                <a:latin typeface="+mn-lt"/>
                <a:ea typeface="+mn-ea"/>
                <a:cs typeface="+mn-cs"/>
              </a:rPr>
              <a:t>button provides control access to every connected indoor unit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by</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address.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When identifying indoor units, prior to the </a:t>
            </a:r>
            <a:r>
              <a:rPr lang="en-US" sz="1200" kern="1200" baseline="0" dirty="0" smtClean="0">
                <a:solidFill>
                  <a:schemeClr val="tx1"/>
                </a:solidFill>
                <a:effectLst/>
                <a:latin typeface="+mn-lt"/>
                <a:ea typeface="+mn-ea"/>
                <a:cs typeface="+mn-cs"/>
              </a:rPr>
              <a:t> “Auto Test”</a:t>
            </a:r>
            <a:r>
              <a:rPr lang="en-US" sz="1200" kern="1200" dirty="0" smtClean="0">
                <a:solidFill>
                  <a:schemeClr val="tx1"/>
                </a:solidFill>
                <a:effectLst/>
                <a:latin typeface="+mn-lt"/>
                <a:ea typeface="+mn-ea"/>
                <a:cs typeface="+mn-cs"/>
              </a:rPr>
              <a:t>, the fan operation should be used to identify indoor units if necessary.</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After</a:t>
            </a:r>
            <a:r>
              <a:rPr lang="en-US" sz="1200" kern="1200" baseline="0" dirty="0" smtClean="0">
                <a:solidFill>
                  <a:schemeClr val="tx1"/>
                </a:solidFill>
                <a:effectLst/>
                <a:latin typeface="+mn-lt"/>
                <a:ea typeface="+mn-ea"/>
                <a:cs typeface="+mn-cs"/>
              </a:rPr>
              <a:t> proper startup</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has been completed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a:t>
            </a:r>
            <a:r>
              <a:rPr lang="en-US" sz="1200" kern="1200" baseline="0" dirty="0" smtClean="0">
                <a:solidFill>
                  <a:schemeClr val="tx1"/>
                </a:solidFill>
                <a:effectLst/>
                <a:latin typeface="+mn-lt"/>
                <a:ea typeface="+mn-ea"/>
                <a:cs typeface="+mn-cs"/>
              </a:rPr>
              <a:t> TUT “Controller”</a:t>
            </a:r>
            <a:r>
              <a:rPr lang="en-US" sz="1200" i="1"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can be utilized to cycle through operational modes</a:t>
            </a:r>
            <a:r>
              <a:rPr lang="en-US" sz="1200" kern="1200" baseline="0" dirty="0" smtClean="0">
                <a:solidFill>
                  <a:schemeClr val="tx1"/>
                </a:solidFill>
                <a:effectLst/>
                <a:latin typeface="+mn-lt"/>
                <a:ea typeface="+mn-ea"/>
                <a:cs typeface="+mn-cs"/>
              </a:rPr>
              <a:t> and </a:t>
            </a:r>
            <a:r>
              <a:rPr lang="en-US" sz="1200" kern="1200" dirty="0" smtClean="0">
                <a:solidFill>
                  <a:schemeClr val="tx1"/>
                </a:solidFill>
                <a:effectLst/>
                <a:latin typeface="+mn-lt"/>
                <a:ea typeface="+mn-ea"/>
                <a:cs typeface="+mn-cs"/>
              </a:rPr>
              <a:t>alter fan speeds for evaluation.</a:t>
            </a:r>
            <a:r>
              <a:rPr lang="en-US" sz="1200" kern="1200" baseline="0" dirty="0" smtClean="0">
                <a:solidFill>
                  <a:schemeClr val="tx1"/>
                </a:solidFill>
                <a:effectLst/>
                <a:latin typeface="+mn-lt"/>
                <a:ea typeface="+mn-ea"/>
                <a:cs typeface="+mn-cs"/>
              </a:rPr>
              <a:t>  Also </a:t>
            </a:r>
            <a:r>
              <a:rPr lang="en-US" sz="1200" kern="1200" dirty="0" smtClean="0">
                <a:solidFill>
                  <a:schemeClr val="tx1"/>
                </a:solidFill>
                <a:effectLst/>
                <a:latin typeface="+mn-lt"/>
                <a:ea typeface="+mn-ea"/>
                <a:cs typeface="+mn-cs"/>
              </a:rPr>
              <a:t>if group identification is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necessary, </a:t>
            </a:r>
            <a:r>
              <a:rPr lang="en-US" sz="1200" kern="1200" baseline="0" dirty="0" smtClean="0">
                <a:solidFill>
                  <a:schemeClr val="tx1"/>
                </a:solidFill>
                <a:effectLst/>
                <a:latin typeface="+mn-lt"/>
                <a:ea typeface="+mn-ea"/>
                <a:cs typeface="+mn-cs"/>
              </a:rPr>
              <a:t>the “Controller” function</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allows selection of any number of indoor units to control.</a:t>
            </a:r>
          </a:p>
          <a:p>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endParaRPr lang="en-US" dirty="0"/>
          </a:p>
        </p:txBody>
      </p:sp>
      <p:sp>
        <p:nvSpPr>
          <p:cNvPr id="4" name="Footer Placeholder 3"/>
          <p:cNvSpPr>
            <a:spLocks noGrp="1"/>
          </p:cNvSpPr>
          <p:nvPr>
            <p:ph type="ftr" sz="quarter" idx="10"/>
          </p:nvPr>
        </p:nvSpPr>
        <p:spPr/>
        <p:txBody>
          <a:bodyPr/>
          <a:lstStyle/>
          <a:p>
            <a:r>
              <a:rPr lang="en-US" dirty="0" smtClean="0"/>
              <a:t>Project Task 9</a:t>
            </a:r>
            <a:endParaRPr lang="en-US" dirty="0"/>
          </a:p>
        </p:txBody>
      </p:sp>
      <p:sp>
        <p:nvSpPr>
          <p:cNvPr id="5" name="Slide Number Placeholder 4"/>
          <p:cNvSpPr>
            <a:spLocks noGrp="1"/>
          </p:cNvSpPr>
          <p:nvPr>
            <p:ph type="sldNum" sz="quarter" idx="11"/>
          </p:nvPr>
        </p:nvSpPr>
        <p:spPr/>
        <p:txBody>
          <a:bodyPr/>
          <a:lstStyle/>
          <a:p>
            <a:fld id="{E387CA34-4A5A-4133-8BE3-FF1C486C4FEA}" type="slidenum">
              <a:rPr lang="en-US" smtClean="0"/>
              <a:t>9</a:t>
            </a:fld>
            <a:endParaRPr lang="en-US" dirty="0"/>
          </a:p>
        </p:txBody>
      </p:sp>
    </p:spTree>
    <p:extLst>
      <p:ext uri="{BB962C8B-B14F-4D97-AF65-F5344CB8AC3E}">
        <p14:creationId xmlns:p14="http://schemas.microsoft.com/office/powerpoint/2010/main" val="1895154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873795A-8529-4AA7-AE41-93269C7F58D1}" type="datetimeFigureOut">
              <a:rPr lang="en-US" smtClean="0"/>
              <a:t>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2DA647-503E-4CA5-84BF-037416B77978}" type="slidenum">
              <a:rPr lang="en-US" smtClean="0"/>
              <a:t>‹#›</a:t>
            </a:fld>
            <a:endParaRPr lang="en-US"/>
          </a:p>
        </p:txBody>
      </p:sp>
    </p:spTree>
    <p:extLst>
      <p:ext uri="{BB962C8B-B14F-4D97-AF65-F5344CB8AC3E}">
        <p14:creationId xmlns:p14="http://schemas.microsoft.com/office/powerpoint/2010/main" val="1327563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73795A-8529-4AA7-AE41-93269C7F58D1}" type="datetimeFigureOut">
              <a:rPr lang="en-US" smtClean="0"/>
              <a:t>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2DA647-503E-4CA5-84BF-037416B77978}" type="slidenum">
              <a:rPr lang="en-US" smtClean="0"/>
              <a:t>‹#›</a:t>
            </a:fld>
            <a:endParaRPr lang="en-US"/>
          </a:p>
        </p:txBody>
      </p:sp>
    </p:spTree>
    <p:extLst>
      <p:ext uri="{BB962C8B-B14F-4D97-AF65-F5344CB8AC3E}">
        <p14:creationId xmlns:p14="http://schemas.microsoft.com/office/powerpoint/2010/main" val="4015654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73795A-8529-4AA7-AE41-93269C7F58D1}" type="datetimeFigureOut">
              <a:rPr lang="en-US" smtClean="0"/>
              <a:t>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2DA647-503E-4CA5-84BF-037416B77978}" type="slidenum">
              <a:rPr lang="en-US" smtClean="0"/>
              <a:t>‹#›</a:t>
            </a:fld>
            <a:endParaRPr lang="en-US"/>
          </a:p>
        </p:txBody>
      </p:sp>
    </p:spTree>
    <p:extLst>
      <p:ext uri="{BB962C8B-B14F-4D97-AF65-F5344CB8AC3E}">
        <p14:creationId xmlns:p14="http://schemas.microsoft.com/office/powerpoint/2010/main" val="487582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73795A-8529-4AA7-AE41-93269C7F58D1}" type="datetimeFigureOut">
              <a:rPr lang="en-US" smtClean="0"/>
              <a:t>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2DA647-503E-4CA5-84BF-037416B77978}" type="slidenum">
              <a:rPr lang="en-US" smtClean="0"/>
              <a:t>‹#›</a:t>
            </a:fld>
            <a:endParaRPr lang="en-US"/>
          </a:p>
        </p:txBody>
      </p:sp>
    </p:spTree>
    <p:extLst>
      <p:ext uri="{BB962C8B-B14F-4D97-AF65-F5344CB8AC3E}">
        <p14:creationId xmlns:p14="http://schemas.microsoft.com/office/powerpoint/2010/main" val="2915763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73795A-8529-4AA7-AE41-93269C7F58D1}" type="datetimeFigureOut">
              <a:rPr lang="en-US" smtClean="0"/>
              <a:t>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2DA647-503E-4CA5-84BF-037416B77978}" type="slidenum">
              <a:rPr lang="en-US" smtClean="0"/>
              <a:t>‹#›</a:t>
            </a:fld>
            <a:endParaRPr lang="en-US"/>
          </a:p>
        </p:txBody>
      </p:sp>
    </p:spTree>
    <p:extLst>
      <p:ext uri="{BB962C8B-B14F-4D97-AF65-F5344CB8AC3E}">
        <p14:creationId xmlns:p14="http://schemas.microsoft.com/office/powerpoint/2010/main" val="2604941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873795A-8529-4AA7-AE41-93269C7F58D1}" type="datetimeFigureOut">
              <a:rPr lang="en-US" smtClean="0"/>
              <a:t>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2DA647-503E-4CA5-84BF-037416B77978}" type="slidenum">
              <a:rPr lang="en-US" smtClean="0"/>
              <a:t>‹#›</a:t>
            </a:fld>
            <a:endParaRPr lang="en-US"/>
          </a:p>
        </p:txBody>
      </p:sp>
    </p:spTree>
    <p:extLst>
      <p:ext uri="{BB962C8B-B14F-4D97-AF65-F5344CB8AC3E}">
        <p14:creationId xmlns:p14="http://schemas.microsoft.com/office/powerpoint/2010/main" val="408973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873795A-8529-4AA7-AE41-93269C7F58D1}" type="datetimeFigureOut">
              <a:rPr lang="en-US" smtClean="0"/>
              <a:t>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2DA647-503E-4CA5-84BF-037416B77978}" type="slidenum">
              <a:rPr lang="en-US" smtClean="0"/>
              <a:t>‹#›</a:t>
            </a:fld>
            <a:endParaRPr lang="en-US"/>
          </a:p>
        </p:txBody>
      </p:sp>
    </p:spTree>
    <p:extLst>
      <p:ext uri="{BB962C8B-B14F-4D97-AF65-F5344CB8AC3E}">
        <p14:creationId xmlns:p14="http://schemas.microsoft.com/office/powerpoint/2010/main" val="2360923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873795A-8529-4AA7-AE41-93269C7F58D1}" type="datetimeFigureOut">
              <a:rPr lang="en-US" smtClean="0"/>
              <a:t>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2DA647-503E-4CA5-84BF-037416B77978}" type="slidenum">
              <a:rPr lang="en-US" smtClean="0"/>
              <a:t>‹#›</a:t>
            </a:fld>
            <a:endParaRPr lang="en-US"/>
          </a:p>
        </p:txBody>
      </p:sp>
    </p:spTree>
    <p:extLst>
      <p:ext uri="{BB962C8B-B14F-4D97-AF65-F5344CB8AC3E}">
        <p14:creationId xmlns:p14="http://schemas.microsoft.com/office/powerpoint/2010/main" val="2269708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73795A-8529-4AA7-AE41-93269C7F58D1}" type="datetimeFigureOut">
              <a:rPr lang="en-US" smtClean="0"/>
              <a:t>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2DA647-503E-4CA5-84BF-037416B77978}" type="slidenum">
              <a:rPr lang="en-US" smtClean="0"/>
              <a:t>‹#›</a:t>
            </a:fld>
            <a:endParaRPr lang="en-US"/>
          </a:p>
        </p:txBody>
      </p:sp>
    </p:spTree>
    <p:extLst>
      <p:ext uri="{BB962C8B-B14F-4D97-AF65-F5344CB8AC3E}">
        <p14:creationId xmlns:p14="http://schemas.microsoft.com/office/powerpoint/2010/main" val="3712587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73795A-8529-4AA7-AE41-93269C7F58D1}" type="datetimeFigureOut">
              <a:rPr lang="en-US" smtClean="0"/>
              <a:t>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2DA647-503E-4CA5-84BF-037416B77978}" type="slidenum">
              <a:rPr lang="en-US" smtClean="0"/>
              <a:t>‹#›</a:t>
            </a:fld>
            <a:endParaRPr lang="en-US"/>
          </a:p>
        </p:txBody>
      </p:sp>
    </p:spTree>
    <p:extLst>
      <p:ext uri="{BB962C8B-B14F-4D97-AF65-F5344CB8AC3E}">
        <p14:creationId xmlns:p14="http://schemas.microsoft.com/office/powerpoint/2010/main" val="2347518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73795A-8529-4AA7-AE41-93269C7F58D1}" type="datetimeFigureOut">
              <a:rPr lang="en-US" smtClean="0"/>
              <a:t>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2DA647-503E-4CA5-84BF-037416B77978}" type="slidenum">
              <a:rPr lang="en-US" smtClean="0"/>
              <a:t>‹#›</a:t>
            </a:fld>
            <a:endParaRPr lang="en-US"/>
          </a:p>
        </p:txBody>
      </p:sp>
    </p:spTree>
    <p:extLst>
      <p:ext uri="{BB962C8B-B14F-4D97-AF65-F5344CB8AC3E}">
        <p14:creationId xmlns:p14="http://schemas.microsoft.com/office/powerpoint/2010/main" val="971183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73795A-8529-4AA7-AE41-93269C7F58D1}" type="datetimeFigureOut">
              <a:rPr lang="en-US" smtClean="0"/>
              <a:t>1/9/2018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2DA647-503E-4CA5-84BF-037416B77978}" type="slidenum">
              <a:rPr lang="en-US" smtClean="0"/>
              <a:t>‹#›</a:t>
            </a:fld>
            <a:endParaRPr lang="en-US"/>
          </a:p>
        </p:txBody>
      </p:sp>
    </p:spTree>
    <p:extLst>
      <p:ext uri="{BB962C8B-B14F-4D97-AF65-F5344CB8AC3E}">
        <p14:creationId xmlns:p14="http://schemas.microsoft.com/office/powerpoint/2010/main" val="22409015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0164" y="352683"/>
            <a:ext cx="7193306" cy="475219"/>
          </a:xfrm>
        </p:spPr>
        <p:txBody>
          <a:bodyPr>
            <a:normAutofit fontScale="90000"/>
          </a:bodyPr>
          <a:lstStyle/>
          <a:p>
            <a:r>
              <a:rPr lang="en-US" dirty="0">
                <a:solidFill>
                  <a:schemeClr val="tx1">
                    <a:lumMod val="50000"/>
                  </a:schemeClr>
                </a:solidFill>
                <a:latin typeface="Arial" panose="020B0604020202020204" pitchFamily="34" charset="0"/>
                <a:cs typeface="Arial" panose="020B0604020202020204" pitchFamily="34" charset="0"/>
              </a:rPr>
              <a:t>“TUT”- Technician Utility Tool:</a:t>
            </a:r>
          </a:p>
        </p:txBody>
      </p:sp>
      <p:sp>
        <p:nvSpPr>
          <p:cNvPr id="4" name="Text Placeholder 3"/>
          <p:cNvSpPr>
            <a:spLocks noGrp="1"/>
          </p:cNvSpPr>
          <p:nvPr>
            <p:ph type="body" sz="half" idx="2"/>
          </p:nvPr>
        </p:nvSpPr>
        <p:spPr>
          <a:xfrm>
            <a:off x="1647569" y="1114689"/>
            <a:ext cx="3618985" cy="4935490"/>
          </a:xfrm>
        </p:spPr>
        <p:txBody>
          <a:bodyPr/>
          <a:lstStyle/>
          <a:p>
            <a:pPr marL="285750" indent="-285750">
              <a:buFont typeface="Arial" panose="020B0604020202020204" pitchFamily="34" charset="0"/>
              <a:buChar char="•"/>
            </a:pPr>
            <a:r>
              <a:rPr lang="en-US" sz="2400" dirty="0">
                <a:solidFill>
                  <a:schemeClr val="tx1">
                    <a:lumMod val="50000"/>
                  </a:schemeClr>
                </a:solidFill>
              </a:rPr>
              <a:t>PC Interface with VRF System</a:t>
            </a:r>
          </a:p>
          <a:p>
            <a:pPr marL="285750" indent="-285750">
              <a:buFont typeface="Arial" panose="020B0604020202020204" pitchFamily="34" charset="0"/>
              <a:buChar char="•"/>
            </a:pPr>
            <a:r>
              <a:rPr lang="en-US" sz="2400" dirty="0">
                <a:solidFill>
                  <a:schemeClr val="tx1">
                    <a:lumMod val="50000"/>
                  </a:schemeClr>
                </a:solidFill>
              </a:rPr>
              <a:t>F1/F2 Connection</a:t>
            </a:r>
          </a:p>
          <a:p>
            <a:pPr marL="285750" indent="-285750">
              <a:buFont typeface="Arial" panose="020B0604020202020204" pitchFamily="34" charset="0"/>
              <a:buChar char="•"/>
            </a:pPr>
            <a:r>
              <a:rPr lang="en-US" sz="2400" dirty="0">
                <a:solidFill>
                  <a:schemeClr val="tx1">
                    <a:lumMod val="50000"/>
                  </a:schemeClr>
                </a:solidFill>
              </a:rPr>
              <a:t>Configuration</a:t>
            </a:r>
          </a:p>
          <a:p>
            <a:pPr marL="285750" indent="-285750">
              <a:buFont typeface="Arial" panose="020B0604020202020204" pitchFamily="34" charset="0"/>
              <a:buChar char="•"/>
            </a:pPr>
            <a:r>
              <a:rPr lang="en-US" sz="2400" dirty="0">
                <a:solidFill>
                  <a:schemeClr val="tx1">
                    <a:lumMod val="50000"/>
                  </a:schemeClr>
                </a:solidFill>
              </a:rPr>
              <a:t>Testing</a:t>
            </a:r>
          </a:p>
          <a:p>
            <a:pPr marL="285750" indent="-285750">
              <a:buFont typeface="Arial" panose="020B0604020202020204" pitchFamily="34" charset="0"/>
              <a:buChar char="•"/>
            </a:pPr>
            <a:r>
              <a:rPr lang="en-US" sz="2400" dirty="0">
                <a:solidFill>
                  <a:schemeClr val="tx1">
                    <a:lumMod val="50000"/>
                  </a:schemeClr>
                </a:solidFill>
              </a:rPr>
              <a:t>System Recordings- “Run Data”</a:t>
            </a:r>
          </a:p>
          <a:p>
            <a:pPr marL="285750" indent="-285750">
              <a:buFont typeface="Arial" panose="020B0604020202020204" pitchFamily="34" charset="0"/>
              <a:buChar char="•"/>
            </a:pPr>
            <a:r>
              <a:rPr lang="en-US" sz="2400" dirty="0">
                <a:solidFill>
                  <a:schemeClr val="tx1">
                    <a:lumMod val="50000"/>
                  </a:schemeClr>
                </a:solidFill>
              </a:rPr>
              <a:t>Documentation</a:t>
            </a:r>
          </a:p>
          <a:p>
            <a:pPr marL="285750" indent="-285750">
              <a:buFont typeface="Arial" panose="020B0604020202020204" pitchFamily="34" charset="0"/>
              <a:buChar char="•"/>
            </a:pPr>
            <a:r>
              <a:rPr lang="en-US" sz="2400" dirty="0">
                <a:solidFill>
                  <a:schemeClr val="tx1">
                    <a:lumMod val="50000"/>
                  </a:schemeClr>
                </a:solidFill>
              </a:rPr>
              <a:t>Error Code Locator</a:t>
            </a:r>
          </a:p>
          <a:p>
            <a:pPr marL="285750" indent="-285750">
              <a:buFont typeface="Arial" panose="020B0604020202020204" pitchFamily="34" charset="0"/>
              <a:buChar char="•"/>
            </a:pPr>
            <a:r>
              <a:rPr lang="en-US" sz="2400" dirty="0">
                <a:solidFill>
                  <a:schemeClr val="tx1">
                    <a:lumMod val="50000"/>
                  </a:schemeClr>
                </a:solidFill>
              </a:rPr>
              <a:t>Service Tool</a:t>
            </a:r>
          </a:p>
          <a:p>
            <a:pPr marL="285750" indent="-285750">
              <a:buFont typeface="Arial" panose="020B0604020202020204" pitchFamily="34" charset="0"/>
              <a:buChar char="•"/>
            </a:pPr>
            <a:endParaRPr lang="en-US" sz="2400" dirty="0">
              <a:solidFill>
                <a:schemeClr val="tx1">
                  <a:lumMod val="50000"/>
                </a:schemeClr>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3035" y="1646558"/>
            <a:ext cx="2452849" cy="3444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descr="laptop-533595_960_72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04771" y="1792805"/>
            <a:ext cx="2952750" cy="1979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49258" y="1907436"/>
            <a:ext cx="2274888" cy="1279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3" name="Picture 2"/>
          <p:cNvPicPr>
            <a:picLocks noChangeAspect="1"/>
          </p:cNvPicPr>
          <p:nvPr/>
        </p:nvPicPr>
        <p:blipFill>
          <a:blip r:embed="rId6"/>
          <a:stretch>
            <a:fillRect/>
          </a:stretch>
        </p:blipFill>
        <p:spPr>
          <a:xfrm rot="10800000">
            <a:off x="5899639" y="827902"/>
            <a:ext cx="628650" cy="866775"/>
          </a:xfrm>
          <a:prstGeom prst="rect">
            <a:avLst/>
          </a:prstGeom>
        </p:spPr>
      </p:pic>
      <p:pic>
        <p:nvPicPr>
          <p:cNvPr id="6" name="Picture 5"/>
          <p:cNvPicPr>
            <a:picLocks noChangeAspect="1"/>
          </p:cNvPicPr>
          <p:nvPr/>
        </p:nvPicPr>
        <p:blipFill>
          <a:blip r:embed="rId7"/>
          <a:stretch>
            <a:fillRect/>
          </a:stretch>
        </p:blipFill>
        <p:spPr>
          <a:xfrm>
            <a:off x="9000895" y="827125"/>
            <a:ext cx="533400" cy="904875"/>
          </a:xfrm>
          <a:prstGeom prst="rect">
            <a:avLst/>
          </a:prstGeom>
        </p:spPr>
      </p:pic>
      <p:cxnSp>
        <p:nvCxnSpPr>
          <p:cNvPr id="8" name="Straight Connector 7"/>
          <p:cNvCxnSpPr/>
          <p:nvPr/>
        </p:nvCxnSpPr>
        <p:spPr bwMode="auto">
          <a:xfrm>
            <a:off x="6176893" y="815748"/>
            <a:ext cx="3090702" cy="11376"/>
          </a:xfrm>
          <a:prstGeom prst="line">
            <a:avLst/>
          </a:prstGeom>
          <a:solidFill>
            <a:schemeClr val="accent1"/>
          </a:solidFill>
          <a:ln w="57150" cap="flat" cmpd="sng" algn="ctr">
            <a:solidFill>
              <a:schemeClr val="tx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16" name="Text Box 6"/>
          <p:cNvSpPr txBox="1">
            <a:spLocks noChangeArrowheads="1"/>
          </p:cNvSpPr>
          <p:nvPr/>
        </p:nvSpPr>
        <p:spPr bwMode="auto">
          <a:xfrm>
            <a:off x="6942868" y="1003254"/>
            <a:ext cx="1643448" cy="43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eaLnBrk="0" fontAlgn="base" hangingPunct="0">
              <a:spcBef>
                <a:spcPct val="0"/>
              </a:spcBef>
              <a:spcAft>
                <a:spcPct val="0"/>
              </a:spcAft>
            </a:pPr>
            <a:r>
              <a:rPr lang="en-US" altLang="en-US" sz="2400" dirty="0">
                <a:solidFill>
                  <a:srgbClr val="FF0000"/>
                </a:solidFill>
                <a:latin typeface="Arial" panose="020B0604020202020204" pitchFamily="34" charset="0"/>
                <a:cs typeface="Arial" panose="020B0604020202020204" pitchFamily="34" charset="0"/>
              </a:rPr>
              <a:t>USB Cable</a:t>
            </a:r>
          </a:p>
        </p:txBody>
      </p:sp>
      <p:pic>
        <p:nvPicPr>
          <p:cNvPr id="33" name="Picture 2"/>
          <p:cNvPicPr>
            <a:picLocks noGrp="1" noChangeAspect="1" noChangeArrowheads="1"/>
          </p:cNvPicPr>
          <p:nvPr>
            <p:ph idx="1"/>
          </p:nvPr>
        </p:nvPicPr>
        <p:blipFill>
          <a:blip r:embed="rId8" cstate="print">
            <a:lum bright="10000"/>
          </a:blip>
          <a:srcRect/>
          <a:stretch>
            <a:fillRect/>
          </a:stretch>
        </p:blipFill>
        <p:spPr bwMode="auto">
          <a:xfrm>
            <a:off x="7764592" y="3918664"/>
            <a:ext cx="2698106" cy="1995079"/>
          </a:xfrm>
          <a:prstGeom prst="rect">
            <a:avLst/>
          </a:prstGeom>
          <a:noFill/>
          <a:ln w="9525">
            <a:noFill/>
            <a:miter lim="800000"/>
            <a:headEnd/>
            <a:tailEnd/>
          </a:ln>
        </p:spPr>
      </p:pic>
      <p:cxnSp>
        <p:nvCxnSpPr>
          <p:cNvPr id="37" name="Straight Connector 36"/>
          <p:cNvCxnSpPr/>
          <p:nvPr/>
        </p:nvCxnSpPr>
        <p:spPr>
          <a:xfrm flipV="1">
            <a:off x="8839201" y="5913743"/>
            <a:ext cx="1" cy="499414"/>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6762942" y="6413157"/>
            <a:ext cx="2076258"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6762943" y="4961245"/>
            <a:ext cx="1" cy="1451912"/>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8532578" y="5899839"/>
            <a:ext cx="1350" cy="30068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6585593" y="6188162"/>
            <a:ext cx="192362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6602682" y="4974834"/>
            <a:ext cx="1" cy="1188616"/>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3" name="Footer Placeholder 52"/>
          <p:cNvSpPr>
            <a:spLocks noGrp="1"/>
          </p:cNvSpPr>
          <p:nvPr>
            <p:ph type="ftr" sz="quarter" idx="11"/>
          </p:nvPr>
        </p:nvSpPr>
        <p:spPr/>
        <p:txBody>
          <a:bodyPr/>
          <a:lstStyle/>
          <a:p>
            <a:pPr>
              <a:defRPr/>
            </a:pPr>
            <a:r>
              <a:rPr lang="en-US" dirty="0" smtClean="0"/>
              <a:t>Project Task 9</a:t>
            </a:r>
            <a:endParaRPr lang="en-US" dirty="0"/>
          </a:p>
        </p:txBody>
      </p:sp>
    </p:spTree>
    <p:extLst>
      <p:ext uri="{BB962C8B-B14F-4D97-AF65-F5344CB8AC3E}">
        <p14:creationId xmlns:p14="http://schemas.microsoft.com/office/powerpoint/2010/main" val="10296093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0562" y="352683"/>
            <a:ext cx="7512908" cy="475219"/>
          </a:xfrm>
        </p:spPr>
        <p:txBody>
          <a:bodyPr>
            <a:normAutofit fontScale="90000"/>
          </a:bodyPr>
          <a:lstStyle/>
          <a:p>
            <a:r>
              <a:rPr lang="en-US" dirty="0">
                <a:solidFill>
                  <a:schemeClr val="tx1">
                    <a:lumMod val="50000"/>
                  </a:schemeClr>
                </a:solidFill>
                <a:latin typeface="Arial" panose="020B0604020202020204" pitchFamily="34" charset="0"/>
                <a:cs typeface="Arial" panose="020B0604020202020204" pitchFamily="34" charset="0"/>
              </a:rPr>
              <a:t>TUT:  Modify IDU Addresses</a:t>
            </a:r>
          </a:p>
        </p:txBody>
      </p:sp>
      <p:pic>
        <p:nvPicPr>
          <p:cNvPr id="5" name="Content Placeholder 3"/>
          <p:cNvPicPr>
            <a:picLocks noGrp="1"/>
          </p:cNvPicPr>
          <p:nvPr>
            <p:ph idx="1"/>
          </p:nvPr>
        </p:nvPicPr>
        <p:blipFill>
          <a:blip r:embed="rId3"/>
          <a:stretch>
            <a:fillRect/>
          </a:stretch>
        </p:blipFill>
        <p:spPr>
          <a:xfrm>
            <a:off x="1680254" y="1013253"/>
            <a:ext cx="8750257" cy="5659396"/>
          </a:xfrm>
          <a:prstGeom prst="rect">
            <a:avLst/>
          </a:prstGeom>
          <a:ln>
            <a:noFill/>
          </a:ln>
        </p:spPr>
      </p:pic>
      <p:sp>
        <p:nvSpPr>
          <p:cNvPr id="7" name="Rectangle 6"/>
          <p:cNvSpPr/>
          <p:nvPr/>
        </p:nvSpPr>
        <p:spPr bwMode="auto">
          <a:xfrm>
            <a:off x="3993678" y="5857105"/>
            <a:ext cx="1039641" cy="815545"/>
          </a:xfrm>
          <a:prstGeom prst="rect">
            <a:avLst/>
          </a:prstGeom>
          <a:noFill/>
          <a:ln w="57150">
            <a:solidFill>
              <a:srgbClr val="FF0000"/>
            </a:solidFill>
            <a:headEnd type="none" w="med" len="med"/>
            <a:tailEnd type="none" w="med" len="med"/>
          </a:ln>
          <a:extLst/>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400" dirty="0">
              <a:solidFill>
                <a:srgbClr val="000000"/>
              </a:solidFill>
              <a:latin typeface="Arial" charset="0"/>
              <a:ea typeface="ＭＳ Ｐゴシック" charset="0"/>
            </a:endParaRPr>
          </a:p>
        </p:txBody>
      </p:sp>
      <p:sp>
        <p:nvSpPr>
          <p:cNvPr id="3" name="Rectangle 2"/>
          <p:cNvSpPr/>
          <p:nvPr/>
        </p:nvSpPr>
        <p:spPr>
          <a:xfrm>
            <a:off x="4316970" y="5857105"/>
            <a:ext cx="393056" cy="584775"/>
          </a:xfrm>
          <a:prstGeom prst="rect">
            <a:avLst/>
          </a:prstGeom>
          <a:noFill/>
          <a:ln>
            <a:noFill/>
          </a:ln>
        </p:spPr>
        <p:txBody>
          <a:bodyPr wrap="none" lIns="91440" tIns="45720" rIns="91440" bIns="45720">
            <a:spAutoFit/>
          </a:bodyPr>
          <a:lstStyle/>
          <a:p>
            <a:pPr algn="ctr"/>
            <a:r>
              <a:rPr lang="en-US" sz="3200" dirty="0">
                <a:ln w="0"/>
                <a:solidFill>
                  <a:srgbClr val="FF0000"/>
                </a:solidFill>
                <a:effectLst>
                  <a:outerShdw blurRad="38100" dist="25400" dir="5400000" algn="ctr" rotWithShape="0">
                    <a:srgbClr val="6E747A">
                      <a:alpha val="43000"/>
                    </a:srgbClr>
                  </a:outerShdw>
                </a:effectLst>
              </a:rPr>
              <a:t>1</a:t>
            </a:r>
          </a:p>
        </p:txBody>
      </p:sp>
      <p:sp>
        <p:nvSpPr>
          <p:cNvPr id="8" name="Rectangle 7"/>
          <p:cNvSpPr/>
          <p:nvPr/>
        </p:nvSpPr>
        <p:spPr bwMode="auto">
          <a:xfrm>
            <a:off x="3473857" y="827901"/>
            <a:ext cx="1039641" cy="691980"/>
          </a:xfrm>
          <a:prstGeom prst="rect">
            <a:avLst/>
          </a:prstGeom>
          <a:noFill/>
          <a:ln w="57150">
            <a:solidFill>
              <a:srgbClr val="FF0000"/>
            </a:solidFill>
            <a:headEnd type="none" w="med" len="med"/>
            <a:tailEnd type="none" w="med" len="med"/>
          </a:ln>
          <a:extLst/>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400" dirty="0">
              <a:solidFill>
                <a:srgbClr val="000000"/>
              </a:solidFill>
              <a:latin typeface="Arial" charset="0"/>
              <a:ea typeface="ＭＳ Ｐゴシック" charset="0"/>
            </a:endParaRPr>
          </a:p>
        </p:txBody>
      </p:sp>
      <p:sp>
        <p:nvSpPr>
          <p:cNvPr id="9" name="Rectangle 8"/>
          <p:cNvSpPr/>
          <p:nvPr/>
        </p:nvSpPr>
        <p:spPr>
          <a:xfrm>
            <a:off x="3797148" y="786031"/>
            <a:ext cx="393056" cy="584775"/>
          </a:xfrm>
          <a:prstGeom prst="rect">
            <a:avLst/>
          </a:prstGeom>
          <a:noFill/>
          <a:ln>
            <a:noFill/>
          </a:ln>
        </p:spPr>
        <p:txBody>
          <a:bodyPr wrap="none" lIns="91440" tIns="45720" rIns="91440" bIns="45720">
            <a:spAutoFit/>
          </a:bodyPr>
          <a:lstStyle/>
          <a:p>
            <a:pPr algn="ctr"/>
            <a:r>
              <a:rPr lang="en-US" sz="3200" dirty="0">
                <a:ln w="0"/>
                <a:solidFill>
                  <a:srgbClr val="FF0000"/>
                </a:solidFill>
                <a:effectLst>
                  <a:outerShdw blurRad="38100" dist="25400" dir="5400000" algn="ctr" rotWithShape="0">
                    <a:srgbClr val="6E747A">
                      <a:alpha val="43000"/>
                    </a:srgbClr>
                  </a:outerShdw>
                </a:effectLst>
              </a:rPr>
              <a:t>2</a:t>
            </a:r>
          </a:p>
        </p:txBody>
      </p:sp>
      <p:sp>
        <p:nvSpPr>
          <p:cNvPr id="10" name="Rectangle 9"/>
          <p:cNvSpPr/>
          <p:nvPr/>
        </p:nvSpPr>
        <p:spPr bwMode="auto">
          <a:xfrm>
            <a:off x="1607568" y="1394085"/>
            <a:ext cx="740892" cy="1347454"/>
          </a:xfrm>
          <a:prstGeom prst="rect">
            <a:avLst/>
          </a:prstGeom>
          <a:noFill/>
          <a:ln w="57150">
            <a:solidFill>
              <a:srgbClr val="FF0000"/>
            </a:solidFill>
            <a:headEnd type="none" w="med" len="med"/>
            <a:tailEnd type="none" w="med" len="med"/>
          </a:ln>
          <a:extLst/>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400" dirty="0">
              <a:solidFill>
                <a:srgbClr val="000000"/>
              </a:solidFill>
              <a:latin typeface="Arial" charset="0"/>
              <a:ea typeface="ＭＳ Ｐゴシック" charset="0"/>
            </a:endParaRPr>
          </a:p>
        </p:txBody>
      </p:sp>
      <p:sp>
        <p:nvSpPr>
          <p:cNvPr id="11" name="Rectangle 10"/>
          <p:cNvSpPr/>
          <p:nvPr/>
        </p:nvSpPr>
        <p:spPr>
          <a:xfrm>
            <a:off x="1830180" y="1916294"/>
            <a:ext cx="393056" cy="584775"/>
          </a:xfrm>
          <a:prstGeom prst="rect">
            <a:avLst/>
          </a:prstGeom>
          <a:noFill/>
          <a:ln>
            <a:noFill/>
          </a:ln>
        </p:spPr>
        <p:txBody>
          <a:bodyPr wrap="none" lIns="91440" tIns="45720" rIns="91440" bIns="45720">
            <a:spAutoFit/>
          </a:bodyPr>
          <a:lstStyle/>
          <a:p>
            <a:pPr algn="ctr"/>
            <a:r>
              <a:rPr lang="en-US" sz="3200" dirty="0">
                <a:ln w="0"/>
                <a:solidFill>
                  <a:srgbClr val="FF0000"/>
                </a:solidFill>
                <a:effectLst>
                  <a:outerShdw blurRad="38100" dist="25400" dir="5400000" algn="ctr" rotWithShape="0">
                    <a:srgbClr val="6E747A">
                      <a:alpha val="43000"/>
                    </a:srgbClr>
                  </a:outerShdw>
                </a:effectLst>
              </a:rPr>
              <a:t>3</a:t>
            </a:r>
          </a:p>
        </p:txBody>
      </p:sp>
      <p:sp>
        <p:nvSpPr>
          <p:cNvPr id="12" name="Rectangle 11"/>
          <p:cNvSpPr/>
          <p:nvPr/>
        </p:nvSpPr>
        <p:spPr bwMode="auto">
          <a:xfrm>
            <a:off x="7246370" y="3696840"/>
            <a:ext cx="1039641" cy="815545"/>
          </a:xfrm>
          <a:prstGeom prst="rect">
            <a:avLst/>
          </a:prstGeom>
          <a:noFill/>
          <a:ln w="57150">
            <a:solidFill>
              <a:srgbClr val="FF0000"/>
            </a:solidFill>
            <a:headEnd type="none" w="med" len="med"/>
            <a:tailEnd type="none" w="med" len="med"/>
          </a:ln>
          <a:extLst/>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400" dirty="0">
              <a:solidFill>
                <a:srgbClr val="000000"/>
              </a:solidFill>
              <a:latin typeface="Arial" charset="0"/>
              <a:ea typeface="ＭＳ Ｐゴシック" charset="0"/>
            </a:endParaRPr>
          </a:p>
        </p:txBody>
      </p:sp>
      <p:sp>
        <p:nvSpPr>
          <p:cNvPr id="13" name="Rectangle 12"/>
          <p:cNvSpPr/>
          <p:nvPr/>
        </p:nvSpPr>
        <p:spPr>
          <a:xfrm>
            <a:off x="7569661" y="3812224"/>
            <a:ext cx="393056" cy="584775"/>
          </a:xfrm>
          <a:prstGeom prst="rect">
            <a:avLst/>
          </a:prstGeom>
          <a:noFill/>
          <a:ln>
            <a:noFill/>
          </a:ln>
        </p:spPr>
        <p:txBody>
          <a:bodyPr wrap="none" lIns="91440" tIns="45720" rIns="91440" bIns="45720">
            <a:spAutoFit/>
          </a:bodyPr>
          <a:lstStyle/>
          <a:p>
            <a:pPr algn="ctr"/>
            <a:r>
              <a:rPr lang="en-US" sz="3200" dirty="0">
                <a:ln w="0"/>
                <a:solidFill>
                  <a:srgbClr val="FF0000"/>
                </a:solidFill>
                <a:effectLst>
                  <a:outerShdw blurRad="38100" dist="25400" dir="5400000" algn="ctr" rotWithShape="0">
                    <a:srgbClr val="6E747A">
                      <a:alpha val="43000"/>
                    </a:srgbClr>
                  </a:outerShdw>
                </a:effectLst>
              </a:rPr>
              <a:t>4</a:t>
            </a:r>
          </a:p>
        </p:txBody>
      </p:sp>
      <p:sp>
        <p:nvSpPr>
          <p:cNvPr id="14" name="Footer Placeholder 13"/>
          <p:cNvSpPr>
            <a:spLocks noGrp="1"/>
          </p:cNvSpPr>
          <p:nvPr>
            <p:ph type="ftr" sz="quarter" idx="11"/>
          </p:nvPr>
        </p:nvSpPr>
        <p:spPr/>
        <p:txBody>
          <a:bodyPr/>
          <a:lstStyle/>
          <a:p>
            <a:pPr>
              <a:defRPr/>
            </a:pPr>
            <a:r>
              <a:rPr lang="en-US" dirty="0" smtClean="0"/>
              <a:t>Project Task 9</a:t>
            </a:r>
            <a:endParaRPr lang="en-US" dirty="0"/>
          </a:p>
        </p:txBody>
      </p:sp>
    </p:spTree>
    <p:extLst>
      <p:ext uri="{BB962C8B-B14F-4D97-AF65-F5344CB8AC3E}">
        <p14:creationId xmlns:p14="http://schemas.microsoft.com/office/powerpoint/2010/main" val="1899533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a:stretch>
            <a:fillRect/>
          </a:stretch>
        </p:blipFill>
        <p:spPr>
          <a:xfrm>
            <a:off x="2368380" y="930877"/>
            <a:ext cx="7484075" cy="5791199"/>
          </a:xfrm>
          <a:prstGeom prst="rect">
            <a:avLst/>
          </a:prstGeom>
        </p:spPr>
      </p:pic>
      <p:sp>
        <p:nvSpPr>
          <p:cNvPr id="7" name="Rectangle 6"/>
          <p:cNvSpPr/>
          <p:nvPr/>
        </p:nvSpPr>
        <p:spPr bwMode="auto">
          <a:xfrm>
            <a:off x="6899189" y="4396998"/>
            <a:ext cx="1680519" cy="1521888"/>
          </a:xfrm>
          <a:prstGeom prst="rect">
            <a:avLst/>
          </a:prstGeom>
          <a:noFill/>
          <a:ln w="57150">
            <a:solidFill>
              <a:srgbClr val="FF0000"/>
            </a:solidFill>
            <a:headEnd type="none" w="med" len="med"/>
            <a:tailEnd type="none" w="med" len="med"/>
          </a:ln>
          <a:extLst/>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400" dirty="0">
              <a:solidFill>
                <a:srgbClr val="000000"/>
              </a:solidFill>
              <a:latin typeface="Arial" charset="0"/>
              <a:ea typeface="ＭＳ Ｐゴシック" charset="0"/>
            </a:endParaRPr>
          </a:p>
        </p:txBody>
      </p:sp>
      <p:sp>
        <p:nvSpPr>
          <p:cNvPr id="8" name="Rectangle 7"/>
          <p:cNvSpPr/>
          <p:nvPr/>
        </p:nvSpPr>
        <p:spPr>
          <a:xfrm>
            <a:off x="7535905" y="5126789"/>
            <a:ext cx="393056" cy="584775"/>
          </a:xfrm>
          <a:prstGeom prst="rect">
            <a:avLst/>
          </a:prstGeom>
          <a:noFill/>
          <a:ln>
            <a:noFill/>
          </a:ln>
        </p:spPr>
        <p:txBody>
          <a:bodyPr wrap="none" lIns="91440" tIns="45720" rIns="91440" bIns="45720">
            <a:spAutoFit/>
          </a:bodyPr>
          <a:lstStyle/>
          <a:p>
            <a:pPr algn="ctr"/>
            <a:r>
              <a:rPr lang="en-US" sz="3200" dirty="0">
                <a:ln w="0"/>
                <a:solidFill>
                  <a:srgbClr val="FF0000"/>
                </a:solidFill>
                <a:effectLst>
                  <a:outerShdw blurRad="38100" dist="25400" dir="5400000" algn="ctr" rotWithShape="0">
                    <a:srgbClr val="6E747A">
                      <a:alpha val="43000"/>
                    </a:srgbClr>
                  </a:outerShdw>
                </a:effectLst>
              </a:rPr>
              <a:t>5</a:t>
            </a:r>
          </a:p>
        </p:txBody>
      </p:sp>
      <p:sp>
        <p:nvSpPr>
          <p:cNvPr id="9" name="Rectangle 8"/>
          <p:cNvSpPr/>
          <p:nvPr/>
        </p:nvSpPr>
        <p:spPr>
          <a:xfrm>
            <a:off x="5657762" y="5948575"/>
            <a:ext cx="1798698" cy="584775"/>
          </a:xfrm>
          <a:prstGeom prst="rect">
            <a:avLst/>
          </a:prstGeom>
          <a:noFill/>
          <a:ln>
            <a:noFill/>
          </a:ln>
        </p:spPr>
        <p:txBody>
          <a:bodyPr wrap="none" lIns="91440" tIns="45720" rIns="91440" bIns="45720">
            <a:spAutoFit/>
          </a:bodyPr>
          <a:lstStyle/>
          <a:p>
            <a:pPr algn="ctr"/>
            <a:r>
              <a:rPr lang="en-US" sz="3200" dirty="0">
                <a:ln w="0"/>
                <a:solidFill>
                  <a:srgbClr val="FF0000"/>
                </a:solidFill>
                <a:effectLst>
                  <a:outerShdw blurRad="38100" dist="25400" dir="5400000" algn="ctr" rotWithShape="0">
                    <a:srgbClr val="6E747A">
                      <a:alpha val="43000"/>
                    </a:srgbClr>
                  </a:outerShdw>
                </a:effectLst>
              </a:rPr>
              <a:t>Complete</a:t>
            </a:r>
          </a:p>
        </p:txBody>
      </p:sp>
      <p:sp>
        <p:nvSpPr>
          <p:cNvPr id="10" name="Rectangle 9"/>
          <p:cNvSpPr/>
          <p:nvPr/>
        </p:nvSpPr>
        <p:spPr bwMode="auto">
          <a:xfrm>
            <a:off x="5502875" y="6021862"/>
            <a:ext cx="3076832" cy="468867"/>
          </a:xfrm>
          <a:prstGeom prst="rect">
            <a:avLst/>
          </a:prstGeom>
          <a:noFill/>
          <a:ln w="57150">
            <a:solidFill>
              <a:srgbClr val="FF0000"/>
            </a:solidFill>
            <a:headEnd type="none" w="med" len="med"/>
            <a:tailEnd type="none" w="med" len="med"/>
          </a:ln>
          <a:extLst/>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400" dirty="0">
              <a:solidFill>
                <a:srgbClr val="000000"/>
              </a:solidFill>
              <a:latin typeface="Arial" charset="0"/>
              <a:ea typeface="ＭＳ Ｐゴシック" charset="0"/>
            </a:endParaRPr>
          </a:p>
        </p:txBody>
      </p:sp>
      <p:sp>
        <p:nvSpPr>
          <p:cNvPr id="3" name="Footer Placeholder 2"/>
          <p:cNvSpPr>
            <a:spLocks noGrp="1"/>
          </p:cNvSpPr>
          <p:nvPr>
            <p:ph type="ftr" sz="quarter" idx="11"/>
          </p:nvPr>
        </p:nvSpPr>
        <p:spPr/>
        <p:txBody>
          <a:bodyPr/>
          <a:lstStyle/>
          <a:p>
            <a:pPr>
              <a:defRPr/>
            </a:pPr>
            <a:r>
              <a:rPr lang="en-US" dirty="0" smtClean="0"/>
              <a:t>Project Task 9</a:t>
            </a:r>
            <a:endParaRPr lang="en-US" dirty="0"/>
          </a:p>
        </p:txBody>
      </p:sp>
      <p:sp>
        <p:nvSpPr>
          <p:cNvPr id="4" name="Rectangle 3"/>
          <p:cNvSpPr/>
          <p:nvPr/>
        </p:nvSpPr>
        <p:spPr>
          <a:xfrm>
            <a:off x="2716224" y="3826476"/>
            <a:ext cx="3398045" cy="1200329"/>
          </a:xfrm>
          <a:prstGeom prst="rect">
            <a:avLst/>
          </a:prstGeom>
          <a:noFill/>
        </p:spPr>
        <p:txBody>
          <a:bodyPr wrap="none" lIns="91440" tIns="45720" rIns="91440" bIns="45720">
            <a:spAutoFit/>
          </a:bodyPr>
          <a:lstStyle/>
          <a:p>
            <a:pPr algn="ctr"/>
            <a:r>
              <a:rPr lang="en-US" sz="3600" dirty="0">
                <a:ln w="22225">
                  <a:solidFill>
                    <a:schemeClr val="accent2"/>
                  </a:solidFill>
                  <a:prstDash val="solid"/>
                </a:ln>
                <a:solidFill>
                  <a:schemeClr val="accent2">
                    <a:lumMod val="40000"/>
                    <a:lumOff val="60000"/>
                  </a:schemeClr>
                </a:solidFill>
              </a:rPr>
              <a:t>Work Top Down </a:t>
            </a:r>
          </a:p>
          <a:p>
            <a:pPr algn="ctr"/>
            <a:r>
              <a:rPr lang="en-US" sz="3600" dirty="0">
                <a:ln w="22225">
                  <a:solidFill>
                    <a:schemeClr val="accent2"/>
                  </a:solidFill>
                  <a:prstDash val="solid"/>
                </a:ln>
                <a:solidFill>
                  <a:schemeClr val="accent2">
                    <a:lumMod val="40000"/>
                    <a:lumOff val="60000"/>
                  </a:schemeClr>
                </a:solidFill>
              </a:rPr>
              <a:t>With IDU Change</a:t>
            </a:r>
          </a:p>
        </p:txBody>
      </p:sp>
      <p:sp>
        <p:nvSpPr>
          <p:cNvPr id="11" name="Title 1"/>
          <p:cNvSpPr>
            <a:spLocks noGrp="1"/>
          </p:cNvSpPr>
          <p:nvPr>
            <p:ph type="title"/>
          </p:nvPr>
        </p:nvSpPr>
        <p:spPr>
          <a:xfrm>
            <a:off x="2139951" y="352425"/>
            <a:ext cx="7192963" cy="476250"/>
          </a:xfrm>
        </p:spPr>
        <p:txBody>
          <a:bodyPr>
            <a:normAutofit fontScale="90000"/>
          </a:bodyPr>
          <a:lstStyle/>
          <a:p>
            <a:r>
              <a:rPr lang="en-US" dirty="0">
                <a:solidFill>
                  <a:schemeClr val="tx1">
                    <a:lumMod val="50000"/>
                  </a:schemeClr>
                </a:solidFill>
                <a:latin typeface="Arial" panose="020B0604020202020204" pitchFamily="34" charset="0"/>
                <a:cs typeface="Arial" panose="020B0604020202020204" pitchFamily="34" charset="0"/>
              </a:rPr>
              <a:t>TUT:  Modify IDU Addresses </a:t>
            </a:r>
          </a:p>
        </p:txBody>
      </p:sp>
    </p:spTree>
    <p:extLst>
      <p:ext uri="{BB962C8B-B14F-4D97-AF65-F5344CB8AC3E}">
        <p14:creationId xmlns:p14="http://schemas.microsoft.com/office/powerpoint/2010/main" val="2743166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9693" y="528426"/>
            <a:ext cx="7512908" cy="475219"/>
          </a:xfrm>
        </p:spPr>
        <p:txBody>
          <a:bodyPr>
            <a:normAutofit fontScale="90000"/>
          </a:bodyPr>
          <a:lstStyle/>
          <a:p>
            <a:r>
              <a:rPr lang="en-US" dirty="0">
                <a:solidFill>
                  <a:schemeClr val="tx1">
                    <a:lumMod val="50000"/>
                  </a:schemeClr>
                </a:solidFill>
                <a:latin typeface="Arial" panose="020B0604020202020204" pitchFamily="34" charset="0"/>
                <a:cs typeface="Arial" panose="020B0604020202020204" pitchFamily="34" charset="0"/>
              </a:rPr>
              <a:t>TUT:  Modify Product and Installation Option Codes:</a:t>
            </a:r>
          </a:p>
        </p:txBody>
      </p:sp>
      <p:pic>
        <p:nvPicPr>
          <p:cNvPr id="5" name="Content Placeholder 3"/>
          <p:cNvPicPr>
            <a:picLocks noGrp="1"/>
          </p:cNvPicPr>
          <p:nvPr>
            <p:ph idx="1"/>
          </p:nvPr>
        </p:nvPicPr>
        <p:blipFill>
          <a:blip r:embed="rId3"/>
          <a:stretch>
            <a:fillRect/>
          </a:stretch>
        </p:blipFill>
        <p:spPr>
          <a:xfrm>
            <a:off x="1769694" y="1060967"/>
            <a:ext cx="8750257" cy="5659396"/>
          </a:xfrm>
          <a:prstGeom prst="rect">
            <a:avLst/>
          </a:prstGeom>
          <a:ln>
            <a:noFill/>
          </a:ln>
        </p:spPr>
      </p:pic>
      <p:sp>
        <p:nvSpPr>
          <p:cNvPr id="3" name="Rectangle 2"/>
          <p:cNvSpPr/>
          <p:nvPr/>
        </p:nvSpPr>
        <p:spPr>
          <a:xfrm>
            <a:off x="4613965" y="1940795"/>
            <a:ext cx="393056" cy="584775"/>
          </a:xfrm>
          <a:prstGeom prst="rect">
            <a:avLst/>
          </a:prstGeom>
          <a:noFill/>
          <a:ln>
            <a:noFill/>
          </a:ln>
        </p:spPr>
        <p:txBody>
          <a:bodyPr wrap="none" lIns="91440" tIns="45720" rIns="91440" bIns="45720">
            <a:spAutoFit/>
          </a:bodyPr>
          <a:lstStyle/>
          <a:p>
            <a:pPr algn="ctr"/>
            <a:r>
              <a:rPr lang="en-US" sz="3200" dirty="0">
                <a:ln w="0"/>
                <a:solidFill>
                  <a:srgbClr val="FF0000"/>
                </a:solidFill>
                <a:effectLst>
                  <a:outerShdw blurRad="38100" dist="25400" dir="5400000" algn="ctr" rotWithShape="0">
                    <a:srgbClr val="6E747A">
                      <a:alpha val="43000"/>
                    </a:srgbClr>
                  </a:outerShdw>
                </a:effectLst>
              </a:rPr>
              <a:t>2</a:t>
            </a:r>
          </a:p>
        </p:txBody>
      </p:sp>
      <p:sp>
        <p:nvSpPr>
          <p:cNvPr id="8" name="Rectangle 7"/>
          <p:cNvSpPr/>
          <p:nvPr/>
        </p:nvSpPr>
        <p:spPr bwMode="auto">
          <a:xfrm>
            <a:off x="3732219" y="1024318"/>
            <a:ext cx="601267" cy="984502"/>
          </a:xfrm>
          <a:prstGeom prst="rect">
            <a:avLst/>
          </a:prstGeom>
          <a:noFill/>
          <a:ln w="57150">
            <a:solidFill>
              <a:srgbClr val="FF0000"/>
            </a:solidFill>
            <a:headEnd type="none" w="med" len="med"/>
            <a:tailEnd type="none" w="med" len="med"/>
          </a:ln>
          <a:extLst/>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400" dirty="0">
              <a:solidFill>
                <a:srgbClr val="000000"/>
              </a:solidFill>
              <a:latin typeface="Arial" charset="0"/>
              <a:ea typeface="ＭＳ Ｐゴシック" charset="0"/>
            </a:endParaRPr>
          </a:p>
        </p:txBody>
      </p:sp>
      <p:sp>
        <p:nvSpPr>
          <p:cNvPr id="9" name="Rectangle 8"/>
          <p:cNvSpPr/>
          <p:nvPr/>
        </p:nvSpPr>
        <p:spPr>
          <a:xfrm>
            <a:off x="3836323" y="1381790"/>
            <a:ext cx="393056" cy="584775"/>
          </a:xfrm>
          <a:prstGeom prst="rect">
            <a:avLst/>
          </a:prstGeom>
          <a:noFill/>
          <a:ln>
            <a:noFill/>
          </a:ln>
        </p:spPr>
        <p:txBody>
          <a:bodyPr wrap="none" lIns="91440" tIns="45720" rIns="91440" bIns="45720">
            <a:spAutoFit/>
          </a:bodyPr>
          <a:lstStyle/>
          <a:p>
            <a:pPr algn="ctr"/>
            <a:r>
              <a:rPr lang="en-US" sz="3200" dirty="0">
                <a:ln w="0"/>
                <a:solidFill>
                  <a:srgbClr val="FF0000"/>
                </a:solidFill>
                <a:effectLst>
                  <a:outerShdw blurRad="38100" dist="25400" dir="5400000" algn="ctr" rotWithShape="0">
                    <a:srgbClr val="6E747A">
                      <a:alpha val="43000"/>
                    </a:srgbClr>
                  </a:outerShdw>
                </a:effectLst>
              </a:rPr>
              <a:t>1</a:t>
            </a:r>
          </a:p>
        </p:txBody>
      </p:sp>
      <p:sp>
        <p:nvSpPr>
          <p:cNvPr id="10" name="Rectangle 9"/>
          <p:cNvSpPr/>
          <p:nvPr/>
        </p:nvSpPr>
        <p:spPr bwMode="auto">
          <a:xfrm>
            <a:off x="4378205" y="1358293"/>
            <a:ext cx="801858" cy="1278924"/>
          </a:xfrm>
          <a:prstGeom prst="rect">
            <a:avLst/>
          </a:prstGeom>
          <a:noFill/>
          <a:ln w="57150">
            <a:solidFill>
              <a:srgbClr val="FF0000"/>
            </a:solidFill>
            <a:headEnd type="none" w="med" len="med"/>
            <a:tailEnd type="none" w="med" len="med"/>
          </a:ln>
          <a:extLst/>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400" dirty="0">
              <a:solidFill>
                <a:srgbClr val="000000"/>
              </a:solidFill>
              <a:latin typeface="Arial" charset="0"/>
              <a:ea typeface="ＭＳ Ｐゴシック" charset="0"/>
            </a:endParaRPr>
          </a:p>
        </p:txBody>
      </p:sp>
      <p:sp>
        <p:nvSpPr>
          <p:cNvPr id="14" name="Footer Placeholder 13"/>
          <p:cNvSpPr>
            <a:spLocks noGrp="1"/>
          </p:cNvSpPr>
          <p:nvPr>
            <p:ph type="ftr" sz="quarter" idx="11"/>
          </p:nvPr>
        </p:nvSpPr>
        <p:spPr/>
        <p:txBody>
          <a:bodyPr/>
          <a:lstStyle/>
          <a:p>
            <a:pPr>
              <a:defRPr/>
            </a:pPr>
            <a:r>
              <a:rPr lang="en-US" dirty="0" smtClean="0"/>
              <a:t>Project Task 9</a:t>
            </a:r>
            <a:endParaRPr lang="en-US" dirty="0"/>
          </a:p>
        </p:txBody>
      </p:sp>
      <p:pic>
        <p:nvPicPr>
          <p:cNvPr id="15" name="Picture 14"/>
          <p:cNvPicPr>
            <a:picLocks noChangeAspect="1"/>
          </p:cNvPicPr>
          <p:nvPr/>
        </p:nvPicPr>
        <p:blipFill>
          <a:blip r:embed="rId4"/>
          <a:stretch>
            <a:fillRect/>
          </a:stretch>
        </p:blipFill>
        <p:spPr>
          <a:xfrm>
            <a:off x="6276074" y="3186285"/>
            <a:ext cx="4243877" cy="3534078"/>
          </a:xfrm>
          <a:prstGeom prst="rect">
            <a:avLst/>
          </a:prstGeom>
        </p:spPr>
      </p:pic>
    </p:spTree>
    <p:extLst>
      <p:ext uri="{BB962C8B-B14F-4D97-AF65-F5344CB8AC3E}">
        <p14:creationId xmlns:p14="http://schemas.microsoft.com/office/powerpoint/2010/main" val="35872353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692813" y="1003645"/>
            <a:ext cx="8745839" cy="4097869"/>
          </a:xfrm>
          <a:prstGeom prst="rect">
            <a:avLst/>
          </a:prstGeom>
        </p:spPr>
      </p:pic>
      <p:sp>
        <p:nvSpPr>
          <p:cNvPr id="3" name="Footer Placeholder 2"/>
          <p:cNvSpPr>
            <a:spLocks noGrp="1"/>
          </p:cNvSpPr>
          <p:nvPr>
            <p:ph type="ftr" sz="quarter" idx="11"/>
          </p:nvPr>
        </p:nvSpPr>
        <p:spPr/>
        <p:txBody>
          <a:bodyPr/>
          <a:lstStyle/>
          <a:p>
            <a:r>
              <a:rPr lang="en-US" dirty="0" smtClean="0"/>
              <a:t>Project Task 9</a:t>
            </a:r>
            <a:endParaRPr lang="en-US" dirty="0"/>
          </a:p>
        </p:txBody>
      </p:sp>
      <p:sp>
        <p:nvSpPr>
          <p:cNvPr id="7" name="Title 1"/>
          <p:cNvSpPr>
            <a:spLocks noGrp="1"/>
          </p:cNvSpPr>
          <p:nvPr>
            <p:ph type="title"/>
          </p:nvPr>
        </p:nvSpPr>
        <p:spPr>
          <a:xfrm>
            <a:off x="1769693" y="528426"/>
            <a:ext cx="7512908" cy="475219"/>
          </a:xfrm>
        </p:spPr>
        <p:txBody>
          <a:bodyPr>
            <a:normAutofit fontScale="90000"/>
          </a:bodyPr>
          <a:lstStyle/>
          <a:p>
            <a:r>
              <a:rPr lang="en-US" sz="3200" dirty="0">
                <a:solidFill>
                  <a:schemeClr val="tx1">
                    <a:lumMod val="50000"/>
                  </a:schemeClr>
                </a:solidFill>
                <a:latin typeface="Arial" panose="020B0604020202020204" pitchFamily="34" charset="0"/>
                <a:cs typeface="Arial" panose="020B0604020202020204" pitchFamily="34" charset="0"/>
              </a:rPr>
              <a:t>TUT:  Product and Installation Option Codes</a:t>
            </a:r>
          </a:p>
        </p:txBody>
      </p:sp>
    </p:spTree>
    <p:extLst>
      <p:ext uri="{BB962C8B-B14F-4D97-AF65-F5344CB8AC3E}">
        <p14:creationId xmlns:p14="http://schemas.microsoft.com/office/powerpoint/2010/main" val="38458645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300261" y="5345639"/>
            <a:ext cx="6110784" cy="369332"/>
          </a:xfrm>
          <a:prstGeom prst="rect">
            <a:avLst/>
          </a:prstGeom>
          <a:noFill/>
        </p:spPr>
        <p:txBody>
          <a:bodyPr wrap="square" rtlCol="0">
            <a:spAutoFit/>
          </a:bodyPr>
          <a:lstStyle/>
          <a:p>
            <a:endParaRPr lang="en-US" dirty="0">
              <a:latin typeface="Arial" pitchFamily="34" charset="0"/>
              <a:cs typeface="Arial" pitchFamily="34" charset="0"/>
            </a:endParaRPr>
          </a:p>
        </p:txBody>
      </p:sp>
      <p:pic>
        <p:nvPicPr>
          <p:cNvPr id="12" name="Picture 11"/>
          <p:cNvPicPr>
            <a:picLocks noChangeAspect="1"/>
          </p:cNvPicPr>
          <p:nvPr/>
        </p:nvPicPr>
        <p:blipFill>
          <a:blip r:embed="rId3"/>
          <a:stretch>
            <a:fillRect/>
          </a:stretch>
        </p:blipFill>
        <p:spPr>
          <a:xfrm>
            <a:off x="1680254" y="868499"/>
            <a:ext cx="8765121" cy="5459547"/>
          </a:xfrm>
          <a:prstGeom prst="rect">
            <a:avLst/>
          </a:prstGeom>
        </p:spPr>
      </p:pic>
      <p:sp>
        <p:nvSpPr>
          <p:cNvPr id="14" name="TextBox 13"/>
          <p:cNvSpPr txBox="1"/>
          <p:nvPr/>
        </p:nvSpPr>
        <p:spPr>
          <a:xfrm>
            <a:off x="7396264" y="1533096"/>
            <a:ext cx="2590800" cy="1371600"/>
          </a:xfrm>
          <a:prstGeom prst="rect">
            <a:avLst/>
          </a:prstGeom>
        </p:spPr>
        <p:txBody>
          <a:bodyPr vert="horz" wrap="square" lIns="91440" tIns="45720" rIns="91440" bIns="45720" rtlCol="0" anchor="ctr">
            <a:normAutofit/>
          </a:bodyPr>
          <a:lstStyle/>
          <a:p>
            <a:endParaRPr lang="en-US" sz="3200" dirty="0"/>
          </a:p>
        </p:txBody>
      </p:sp>
      <p:sp>
        <p:nvSpPr>
          <p:cNvPr id="4" name="Footer Placeholder 3"/>
          <p:cNvSpPr>
            <a:spLocks noGrp="1"/>
          </p:cNvSpPr>
          <p:nvPr>
            <p:ph type="ftr" sz="quarter" idx="11"/>
          </p:nvPr>
        </p:nvSpPr>
        <p:spPr/>
        <p:txBody>
          <a:bodyPr/>
          <a:lstStyle/>
          <a:p>
            <a:r>
              <a:rPr lang="en-US" dirty="0" smtClean="0"/>
              <a:t>Project Task 9</a:t>
            </a:r>
            <a:endParaRPr lang="en-US" dirty="0"/>
          </a:p>
        </p:txBody>
      </p:sp>
      <p:sp>
        <p:nvSpPr>
          <p:cNvPr id="11" name="Title 1"/>
          <p:cNvSpPr txBox="1">
            <a:spLocks/>
          </p:cNvSpPr>
          <p:nvPr/>
        </p:nvSpPr>
        <p:spPr bwMode="auto">
          <a:xfrm>
            <a:off x="1769693" y="528426"/>
            <a:ext cx="7512908" cy="475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bodyPr>
          <a:lstStyle>
            <a:lvl1pPr algn="l" rtl="0" eaLnBrk="1" fontAlgn="base" hangingPunct="1">
              <a:lnSpc>
                <a:spcPct val="85000"/>
              </a:lnSpc>
              <a:spcBef>
                <a:spcPct val="0"/>
              </a:spcBef>
              <a:spcAft>
                <a:spcPct val="0"/>
              </a:spcAft>
              <a:defRPr sz="2100" b="1">
                <a:solidFill>
                  <a:srgbClr val="555555"/>
                </a:solidFill>
                <a:latin typeface="+mj-lt"/>
                <a:ea typeface="MS PGothic" pitchFamily="34" charset="-128"/>
                <a:cs typeface="ＭＳ Ｐゴシック" charset="0"/>
              </a:defRPr>
            </a:lvl1pPr>
            <a:lvl2pPr algn="l" rtl="0" eaLnBrk="1" fontAlgn="base" hangingPunct="1">
              <a:lnSpc>
                <a:spcPct val="85000"/>
              </a:lnSpc>
              <a:spcBef>
                <a:spcPct val="0"/>
              </a:spcBef>
              <a:spcAft>
                <a:spcPct val="0"/>
              </a:spcAft>
              <a:defRPr sz="3000" b="1">
                <a:solidFill>
                  <a:srgbClr val="555555"/>
                </a:solidFill>
                <a:latin typeface="Arial" charset="0"/>
                <a:ea typeface="MS PGothic" pitchFamily="34" charset="-128"/>
                <a:cs typeface="ＭＳ Ｐゴシック" charset="0"/>
              </a:defRPr>
            </a:lvl2pPr>
            <a:lvl3pPr algn="l" rtl="0" eaLnBrk="1" fontAlgn="base" hangingPunct="1">
              <a:lnSpc>
                <a:spcPct val="85000"/>
              </a:lnSpc>
              <a:spcBef>
                <a:spcPct val="0"/>
              </a:spcBef>
              <a:spcAft>
                <a:spcPct val="0"/>
              </a:spcAft>
              <a:defRPr sz="3000" b="1">
                <a:solidFill>
                  <a:srgbClr val="555555"/>
                </a:solidFill>
                <a:latin typeface="Arial" charset="0"/>
                <a:ea typeface="MS PGothic" pitchFamily="34" charset="-128"/>
                <a:cs typeface="ＭＳ Ｐゴシック" charset="0"/>
              </a:defRPr>
            </a:lvl3pPr>
            <a:lvl4pPr algn="l" rtl="0" eaLnBrk="1" fontAlgn="base" hangingPunct="1">
              <a:lnSpc>
                <a:spcPct val="85000"/>
              </a:lnSpc>
              <a:spcBef>
                <a:spcPct val="0"/>
              </a:spcBef>
              <a:spcAft>
                <a:spcPct val="0"/>
              </a:spcAft>
              <a:defRPr sz="3000" b="1">
                <a:solidFill>
                  <a:srgbClr val="555555"/>
                </a:solidFill>
                <a:latin typeface="Arial" charset="0"/>
                <a:ea typeface="MS PGothic" pitchFamily="34" charset="-128"/>
                <a:cs typeface="ＭＳ Ｐゴシック" charset="0"/>
              </a:defRPr>
            </a:lvl4pPr>
            <a:lvl5pPr algn="l" rtl="0" eaLnBrk="1" fontAlgn="base" hangingPunct="1">
              <a:lnSpc>
                <a:spcPct val="85000"/>
              </a:lnSpc>
              <a:spcBef>
                <a:spcPct val="0"/>
              </a:spcBef>
              <a:spcAft>
                <a:spcPct val="0"/>
              </a:spcAft>
              <a:defRPr sz="3000" b="1">
                <a:solidFill>
                  <a:srgbClr val="555555"/>
                </a:solidFill>
                <a:latin typeface="Arial" charset="0"/>
                <a:ea typeface="MS PGothic" pitchFamily="34" charset="-128"/>
                <a:cs typeface="ＭＳ Ｐゴシック" charset="0"/>
              </a:defRPr>
            </a:lvl5pPr>
            <a:lvl6pPr marL="457189" algn="l" rtl="0" eaLnBrk="1" fontAlgn="base" hangingPunct="1">
              <a:lnSpc>
                <a:spcPct val="85000"/>
              </a:lnSpc>
              <a:spcBef>
                <a:spcPct val="0"/>
              </a:spcBef>
              <a:spcAft>
                <a:spcPct val="0"/>
              </a:spcAft>
              <a:defRPr sz="3000" b="1">
                <a:solidFill>
                  <a:schemeClr val="tx1"/>
                </a:solidFill>
                <a:latin typeface="Arial" charset="0"/>
                <a:ea typeface="ＭＳ Ｐゴシック" charset="0"/>
              </a:defRPr>
            </a:lvl6pPr>
            <a:lvl7pPr marL="914378" algn="l" rtl="0" eaLnBrk="1" fontAlgn="base" hangingPunct="1">
              <a:lnSpc>
                <a:spcPct val="85000"/>
              </a:lnSpc>
              <a:spcBef>
                <a:spcPct val="0"/>
              </a:spcBef>
              <a:spcAft>
                <a:spcPct val="0"/>
              </a:spcAft>
              <a:defRPr sz="3000" b="1">
                <a:solidFill>
                  <a:schemeClr val="tx1"/>
                </a:solidFill>
                <a:latin typeface="Arial" charset="0"/>
                <a:ea typeface="ＭＳ Ｐゴシック" charset="0"/>
              </a:defRPr>
            </a:lvl7pPr>
            <a:lvl8pPr marL="1371566" algn="l" rtl="0" eaLnBrk="1" fontAlgn="base" hangingPunct="1">
              <a:lnSpc>
                <a:spcPct val="85000"/>
              </a:lnSpc>
              <a:spcBef>
                <a:spcPct val="0"/>
              </a:spcBef>
              <a:spcAft>
                <a:spcPct val="0"/>
              </a:spcAft>
              <a:defRPr sz="3000" b="1">
                <a:solidFill>
                  <a:schemeClr val="tx1"/>
                </a:solidFill>
                <a:latin typeface="Arial" charset="0"/>
                <a:ea typeface="ＭＳ Ｐゴシック" charset="0"/>
              </a:defRPr>
            </a:lvl8pPr>
            <a:lvl9pPr marL="1828754" algn="l" rtl="0" eaLnBrk="1" fontAlgn="base" hangingPunct="1">
              <a:lnSpc>
                <a:spcPct val="85000"/>
              </a:lnSpc>
              <a:spcBef>
                <a:spcPct val="0"/>
              </a:spcBef>
              <a:spcAft>
                <a:spcPct val="0"/>
              </a:spcAft>
              <a:defRPr sz="3000" b="1">
                <a:solidFill>
                  <a:schemeClr val="tx1"/>
                </a:solidFill>
                <a:latin typeface="Arial" charset="0"/>
                <a:ea typeface="ＭＳ Ｐゴシック" charset="0"/>
              </a:defRPr>
            </a:lvl9pPr>
          </a:lstStyle>
          <a:p>
            <a:r>
              <a:rPr lang="en-US" sz="3200" b="0" kern="0" dirty="0">
                <a:solidFill>
                  <a:schemeClr val="tx1">
                    <a:lumMod val="50000"/>
                  </a:schemeClr>
                </a:solidFill>
                <a:latin typeface="Arial" panose="020B0604020202020204" pitchFamily="34" charset="0"/>
                <a:cs typeface="Arial" panose="020B0604020202020204" pitchFamily="34" charset="0"/>
              </a:rPr>
              <a:t>TUT:  Product and Installation Option Codes</a:t>
            </a:r>
          </a:p>
        </p:txBody>
      </p:sp>
    </p:spTree>
    <p:extLst>
      <p:ext uri="{BB962C8B-B14F-4D97-AF65-F5344CB8AC3E}">
        <p14:creationId xmlns:p14="http://schemas.microsoft.com/office/powerpoint/2010/main" val="17908625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69967"/>
            <a:ext cx="7587048" cy="475219"/>
          </a:xfrm>
        </p:spPr>
        <p:txBody>
          <a:bodyPr>
            <a:normAutofit fontScale="90000"/>
          </a:bodyPr>
          <a:lstStyle/>
          <a:p>
            <a:r>
              <a:rPr lang="en-US" dirty="0">
                <a:solidFill>
                  <a:schemeClr val="tx1">
                    <a:lumMod val="50000"/>
                  </a:schemeClr>
                </a:solidFill>
                <a:latin typeface="Arial" panose="020B0604020202020204" pitchFamily="34" charset="0"/>
                <a:cs typeface="Arial" panose="020B0604020202020204" pitchFamily="34" charset="0"/>
              </a:rPr>
              <a:t>TUT:  Indoor Unit Installation Data (TAB)</a:t>
            </a: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46423" y="845185"/>
            <a:ext cx="8637373" cy="58297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5" name="Rectangle 4"/>
          <p:cNvSpPr/>
          <p:nvPr/>
        </p:nvSpPr>
        <p:spPr bwMode="auto">
          <a:xfrm>
            <a:off x="3487051" y="6141309"/>
            <a:ext cx="1039641" cy="284205"/>
          </a:xfrm>
          <a:prstGeom prst="rect">
            <a:avLst/>
          </a:prstGeom>
          <a:noFill/>
          <a:ln w="57150">
            <a:solidFill>
              <a:srgbClr val="FF0000"/>
            </a:solidFill>
            <a:headEnd type="none" w="med" len="med"/>
            <a:tailEnd type="none" w="med" len="med"/>
          </a:ln>
          <a:extLst/>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400" dirty="0">
              <a:solidFill>
                <a:srgbClr val="000000"/>
              </a:solidFill>
              <a:latin typeface="Arial" charset="0"/>
              <a:ea typeface="ＭＳ Ｐゴシック" charset="0"/>
            </a:endParaRPr>
          </a:p>
        </p:txBody>
      </p:sp>
      <p:sp>
        <p:nvSpPr>
          <p:cNvPr id="3" name="Footer Placeholder 2"/>
          <p:cNvSpPr>
            <a:spLocks noGrp="1"/>
          </p:cNvSpPr>
          <p:nvPr>
            <p:ph type="ftr" sz="quarter" idx="11"/>
          </p:nvPr>
        </p:nvSpPr>
        <p:spPr/>
        <p:txBody>
          <a:bodyPr/>
          <a:lstStyle/>
          <a:p>
            <a:pPr>
              <a:defRPr/>
            </a:pPr>
            <a:r>
              <a:rPr lang="en-US" dirty="0" smtClean="0"/>
              <a:t>Project Task 9</a:t>
            </a:r>
            <a:endParaRPr lang="en-US" dirty="0"/>
          </a:p>
        </p:txBody>
      </p:sp>
    </p:spTree>
    <p:extLst>
      <p:ext uri="{BB962C8B-B14F-4D97-AF65-F5344CB8AC3E}">
        <p14:creationId xmlns:p14="http://schemas.microsoft.com/office/powerpoint/2010/main" val="25089904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257800" y="2057400"/>
            <a:ext cx="914400" cy="134936"/>
          </a:xfrm>
          <a:prstGeom prst="rect">
            <a:avLst/>
          </a:prstGeom>
        </p:spPr>
        <p:txBody>
          <a:bodyPr vert="horz" wrap="square" lIns="91440" tIns="45720" rIns="91440" bIns="45720" rtlCol="0" anchor="ctr">
            <a:normAutofit fontScale="25000" lnSpcReduction="20000"/>
          </a:bodyPr>
          <a:lstStyle/>
          <a:p>
            <a:endParaRPr lang="en-US" sz="3200" dirty="0"/>
          </a:p>
        </p:txBody>
      </p:sp>
      <p:pic>
        <p:nvPicPr>
          <p:cNvPr id="8" name="Picture 7"/>
          <p:cNvPicPr>
            <a:picLocks noChangeAspect="1"/>
          </p:cNvPicPr>
          <p:nvPr/>
        </p:nvPicPr>
        <p:blipFill>
          <a:blip r:embed="rId3"/>
          <a:stretch>
            <a:fillRect/>
          </a:stretch>
        </p:blipFill>
        <p:spPr>
          <a:xfrm>
            <a:off x="2674704" y="962136"/>
            <a:ext cx="8810368" cy="5759339"/>
          </a:xfrm>
          <a:prstGeom prst="rect">
            <a:avLst/>
          </a:prstGeom>
        </p:spPr>
      </p:pic>
      <p:sp>
        <p:nvSpPr>
          <p:cNvPr id="9" name="TextBox 8"/>
          <p:cNvSpPr txBox="1"/>
          <p:nvPr/>
        </p:nvSpPr>
        <p:spPr>
          <a:xfrm>
            <a:off x="5076093" y="1030720"/>
            <a:ext cx="1277815" cy="183374"/>
          </a:xfrm>
          <a:prstGeom prst="rect">
            <a:avLst/>
          </a:prstGeom>
          <a:solidFill>
            <a:srgbClr val="A1C0ED"/>
          </a:solidFill>
        </p:spPr>
        <p:txBody>
          <a:bodyPr vert="horz" wrap="square" lIns="91440" tIns="45720" rIns="91440" bIns="45720" rtlCol="0" anchor="ctr">
            <a:normAutofit fontScale="25000" lnSpcReduction="20000"/>
          </a:bodyPr>
          <a:lstStyle/>
          <a:p>
            <a:endParaRPr lang="en-US" sz="3200" dirty="0"/>
          </a:p>
        </p:txBody>
      </p:sp>
      <p:sp>
        <p:nvSpPr>
          <p:cNvPr id="6" name="Footer Placeholder 5"/>
          <p:cNvSpPr>
            <a:spLocks noGrp="1"/>
          </p:cNvSpPr>
          <p:nvPr>
            <p:ph type="ftr" sz="quarter" idx="11"/>
          </p:nvPr>
        </p:nvSpPr>
        <p:spPr/>
        <p:txBody>
          <a:bodyPr/>
          <a:lstStyle/>
          <a:p>
            <a:r>
              <a:rPr lang="en-US" dirty="0" smtClean="0"/>
              <a:t>Project Task 9</a:t>
            </a:r>
            <a:endParaRPr lang="en-US" dirty="0"/>
          </a:p>
        </p:txBody>
      </p:sp>
      <p:sp>
        <p:nvSpPr>
          <p:cNvPr id="7" name="Title 1"/>
          <p:cNvSpPr>
            <a:spLocks noGrp="1"/>
          </p:cNvSpPr>
          <p:nvPr>
            <p:ph type="title"/>
          </p:nvPr>
        </p:nvSpPr>
        <p:spPr>
          <a:xfrm>
            <a:off x="1902341" y="379356"/>
            <a:ext cx="7146925" cy="609600"/>
          </a:xfrm>
        </p:spPr>
        <p:txBody>
          <a:bodyPr>
            <a:normAutofit fontScale="90000"/>
          </a:bodyPr>
          <a:lstStyle/>
          <a:p>
            <a:r>
              <a:rPr lang="en-US" sz="3200" dirty="0">
                <a:solidFill>
                  <a:schemeClr val="tx1">
                    <a:lumMod val="50000"/>
                  </a:schemeClr>
                </a:solidFill>
                <a:latin typeface="Arial" panose="020B0604020202020204" pitchFamily="34" charset="0"/>
                <a:cs typeface="Arial" panose="020B0604020202020204" pitchFamily="34" charset="0"/>
              </a:rPr>
              <a:t>ODU (Digit 9=C):  IDU Firmware Upgrade</a:t>
            </a:r>
          </a:p>
        </p:txBody>
      </p:sp>
      <p:sp>
        <p:nvSpPr>
          <p:cNvPr id="2" name="TextBox 1"/>
          <p:cNvSpPr txBox="1"/>
          <p:nvPr/>
        </p:nvSpPr>
        <p:spPr>
          <a:xfrm>
            <a:off x="377546" y="1871559"/>
            <a:ext cx="2392471" cy="2031325"/>
          </a:xfrm>
          <a:prstGeom prst="rect">
            <a:avLst/>
          </a:prstGeom>
          <a:noFill/>
        </p:spPr>
        <p:txBody>
          <a:bodyPr wrap="square" rtlCol="0">
            <a:spAutoFit/>
          </a:bodyPr>
          <a:lstStyle/>
          <a:p>
            <a:r>
              <a:rPr lang="en-US" b="1" dirty="0" smtClean="0">
                <a:solidFill>
                  <a:srgbClr val="FF0000"/>
                </a:solidFill>
              </a:rPr>
              <a:t>NOTE: Make sure to disconnect any COMM wires connected to R1/R2. Also, ensure there are no interruptions once download has started.</a:t>
            </a:r>
            <a:endParaRPr lang="en-US" b="1" dirty="0">
              <a:solidFill>
                <a:srgbClr val="FF0000"/>
              </a:solidFill>
            </a:endParaRPr>
          </a:p>
        </p:txBody>
      </p:sp>
    </p:spTree>
    <p:extLst>
      <p:ext uri="{BB962C8B-B14F-4D97-AF65-F5344CB8AC3E}">
        <p14:creationId xmlns:p14="http://schemas.microsoft.com/office/powerpoint/2010/main" val="21250898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52683"/>
            <a:ext cx="7352270" cy="475219"/>
          </a:xfrm>
        </p:spPr>
        <p:txBody>
          <a:bodyPr>
            <a:normAutofit fontScale="90000"/>
          </a:bodyPr>
          <a:lstStyle/>
          <a:p>
            <a:r>
              <a:rPr lang="en-US" dirty="0">
                <a:solidFill>
                  <a:schemeClr val="tx1">
                    <a:lumMod val="50000"/>
                  </a:schemeClr>
                </a:solidFill>
                <a:latin typeface="Arial" panose="020B0604020202020204" pitchFamily="34" charset="0"/>
                <a:cs typeface="Arial" panose="020B0604020202020204" pitchFamily="34" charset="0"/>
              </a:rPr>
              <a:t>TUT:  Purchase and Download</a:t>
            </a:r>
          </a:p>
        </p:txBody>
      </p:sp>
      <p:sp>
        <p:nvSpPr>
          <p:cNvPr id="4" name="Text Placeholder 3"/>
          <p:cNvSpPr>
            <a:spLocks noGrp="1"/>
          </p:cNvSpPr>
          <p:nvPr>
            <p:ph type="body" sz="half" idx="2"/>
          </p:nvPr>
        </p:nvSpPr>
        <p:spPr>
          <a:xfrm>
            <a:off x="1893024" y="1304672"/>
            <a:ext cx="4017620" cy="4935490"/>
          </a:xfrm>
        </p:spPr>
        <p:txBody>
          <a:bodyPr/>
          <a:lstStyle/>
          <a:p>
            <a:pPr marL="285750" indent="-285750">
              <a:buFont typeface="Arial" panose="020B0604020202020204" pitchFamily="34" charset="0"/>
              <a:buChar char="•"/>
            </a:pPr>
            <a:r>
              <a:rPr lang="en-US" sz="2400" dirty="0">
                <a:solidFill>
                  <a:schemeClr val="tx1">
                    <a:lumMod val="50000"/>
                  </a:schemeClr>
                </a:solidFill>
              </a:rPr>
              <a:t>Purchase Trane Supply P#TVCTRLTIMC0300</a:t>
            </a:r>
          </a:p>
          <a:p>
            <a:pPr marL="285750" indent="-285750">
              <a:buFont typeface="Arial" panose="020B0604020202020204" pitchFamily="34" charset="0"/>
              <a:buChar char="•"/>
            </a:pPr>
            <a:endParaRPr lang="en-US" sz="2400" dirty="0">
              <a:solidFill>
                <a:schemeClr val="tx1">
                  <a:lumMod val="50000"/>
                </a:schemeClr>
              </a:solidFill>
            </a:endParaRPr>
          </a:p>
          <a:p>
            <a:pPr marL="285750" indent="-285750">
              <a:buFont typeface="Arial" panose="020B0604020202020204" pitchFamily="34" charset="0"/>
              <a:buChar char="•"/>
            </a:pPr>
            <a:r>
              <a:rPr lang="en-US" sz="2400" dirty="0">
                <a:solidFill>
                  <a:schemeClr val="tx1">
                    <a:lumMod val="50000"/>
                  </a:schemeClr>
                </a:solidFill>
              </a:rPr>
              <a:t>Downloads are available on “Comfort Site”</a:t>
            </a:r>
          </a:p>
          <a:p>
            <a:pPr marL="285750" indent="-285750">
              <a:buFont typeface="Arial" panose="020B0604020202020204" pitchFamily="34" charset="0"/>
              <a:buChar char="•"/>
            </a:pPr>
            <a:endParaRPr lang="en-US" sz="2400" dirty="0">
              <a:solidFill>
                <a:schemeClr val="tx1">
                  <a:lumMod val="50000"/>
                </a:schemeClr>
              </a:solidFill>
            </a:endParaRPr>
          </a:p>
          <a:p>
            <a:pPr marL="285750" indent="-285750">
              <a:buFont typeface="Arial" panose="020B0604020202020204" pitchFamily="34" charset="0"/>
              <a:buChar char="•"/>
            </a:pPr>
            <a:r>
              <a:rPr lang="en-US" sz="2400" dirty="0">
                <a:solidFill>
                  <a:schemeClr val="tx1">
                    <a:lumMod val="50000"/>
                  </a:schemeClr>
                </a:solidFill>
              </a:rPr>
              <a:t>Download Latest Version</a:t>
            </a:r>
          </a:p>
          <a:p>
            <a:pPr marL="285750" indent="-285750">
              <a:buFont typeface="Arial" panose="020B0604020202020204" pitchFamily="34" charset="0"/>
              <a:buChar char="•"/>
            </a:pPr>
            <a:endParaRPr lang="en-US" sz="2400" dirty="0">
              <a:solidFill>
                <a:schemeClr val="tx1">
                  <a:lumMod val="50000"/>
                </a:schemeClr>
              </a:solidFill>
            </a:endParaRPr>
          </a:p>
          <a:p>
            <a:pPr marL="285750" indent="-285750">
              <a:buFont typeface="Arial" panose="020B0604020202020204" pitchFamily="34" charset="0"/>
              <a:buChar char="•"/>
            </a:pPr>
            <a:r>
              <a:rPr lang="en-US" sz="2400" dirty="0">
                <a:solidFill>
                  <a:schemeClr val="tx1">
                    <a:lumMod val="50000"/>
                  </a:schemeClr>
                </a:solidFill>
              </a:rPr>
              <a:t>Install Proper Driver</a:t>
            </a:r>
          </a:p>
          <a:p>
            <a:pPr marL="285750" indent="-285750">
              <a:buFont typeface="Arial" panose="020B0604020202020204" pitchFamily="34" charset="0"/>
              <a:buChar char="•"/>
            </a:pPr>
            <a:endParaRPr lang="en-US" sz="2400" dirty="0">
              <a:solidFill>
                <a:schemeClr val="tx1">
                  <a:lumMod val="50000"/>
                </a:schemeClr>
              </a:solidFill>
            </a:endParaRPr>
          </a:p>
          <a:p>
            <a:pPr marL="285750" indent="-285750">
              <a:buFont typeface="Arial" panose="020B0604020202020204" pitchFamily="34" charset="0"/>
              <a:buChar char="•"/>
            </a:pPr>
            <a:r>
              <a:rPr lang="en-US" sz="2400" dirty="0">
                <a:solidFill>
                  <a:schemeClr val="tx1">
                    <a:lumMod val="50000"/>
                  </a:schemeClr>
                </a:solidFill>
              </a:rPr>
              <a:t>WCU- Version 1.5.6 Only!</a:t>
            </a:r>
          </a:p>
          <a:p>
            <a:pPr marL="285750" indent="-285750">
              <a:buFont typeface="Arial" panose="020B0604020202020204" pitchFamily="34" charset="0"/>
              <a:buChar char="•"/>
            </a:pPr>
            <a:endParaRPr lang="en-US" sz="2400" dirty="0">
              <a:solidFill>
                <a:schemeClr val="tx1">
                  <a:lumMod val="50000"/>
                </a:schemeClr>
              </a:solidFill>
            </a:endParaRPr>
          </a:p>
        </p:txBody>
      </p:sp>
      <p:pic>
        <p:nvPicPr>
          <p:cNvPr id="5" name="Picture 4"/>
          <p:cNvPicPr>
            <a:picLocks noChangeAspect="1"/>
          </p:cNvPicPr>
          <p:nvPr/>
        </p:nvPicPr>
        <p:blipFill>
          <a:blip r:embed="rId3"/>
          <a:stretch>
            <a:fillRect/>
          </a:stretch>
        </p:blipFill>
        <p:spPr>
          <a:xfrm>
            <a:off x="6120714" y="1304672"/>
            <a:ext cx="4449885" cy="4928558"/>
          </a:xfrm>
          <a:prstGeom prst="rect">
            <a:avLst/>
          </a:prstGeom>
          <a:ln w="38100">
            <a:solidFill>
              <a:srgbClr val="FF0000"/>
            </a:solidFill>
          </a:ln>
        </p:spPr>
      </p:pic>
      <p:sp>
        <p:nvSpPr>
          <p:cNvPr id="3" name="Footer Placeholder 2"/>
          <p:cNvSpPr>
            <a:spLocks noGrp="1"/>
          </p:cNvSpPr>
          <p:nvPr>
            <p:ph type="ftr" sz="quarter" idx="11"/>
          </p:nvPr>
        </p:nvSpPr>
        <p:spPr/>
        <p:txBody>
          <a:bodyPr/>
          <a:lstStyle/>
          <a:p>
            <a:pPr>
              <a:defRPr/>
            </a:pPr>
            <a:r>
              <a:rPr lang="en-US" dirty="0" smtClean="0"/>
              <a:t>Project Task 9</a:t>
            </a:r>
            <a:endParaRPr lang="en-US" dirty="0"/>
          </a:p>
        </p:txBody>
      </p:sp>
    </p:spTree>
    <p:extLst>
      <p:ext uri="{BB962C8B-B14F-4D97-AF65-F5344CB8AC3E}">
        <p14:creationId xmlns:p14="http://schemas.microsoft.com/office/powerpoint/2010/main" val="2790193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0164" y="352683"/>
            <a:ext cx="7193306" cy="475219"/>
          </a:xfrm>
        </p:spPr>
        <p:txBody>
          <a:bodyPr>
            <a:normAutofit fontScale="90000"/>
          </a:bodyPr>
          <a:lstStyle/>
          <a:p>
            <a:r>
              <a:rPr lang="en-US" dirty="0">
                <a:solidFill>
                  <a:schemeClr val="tx1">
                    <a:lumMod val="50000"/>
                  </a:schemeClr>
                </a:solidFill>
                <a:latin typeface="Arial" panose="020B0604020202020204" pitchFamily="34" charset="0"/>
                <a:cs typeface="Arial" panose="020B0604020202020204" pitchFamily="34" charset="0"/>
              </a:rPr>
              <a:t>TUT: Connection (USB and F1/F2)</a:t>
            </a:r>
          </a:p>
        </p:txBody>
      </p:sp>
      <p:sp>
        <p:nvSpPr>
          <p:cNvPr id="4" name="Text Placeholder 3"/>
          <p:cNvSpPr>
            <a:spLocks noGrp="1"/>
          </p:cNvSpPr>
          <p:nvPr>
            <p:ph type="body" sz="half" idx="2"/>
          </p:nvPr>
        </p:nvSpPr>
        <p:spPr>
          <a:xfrm>
            <a:off x="2140165" y="5742235"/>
            <a:ext cx="7885285" cy="642551"/>
          </a:xfrm>
        </p:spPr>
        <p:txBody>
          <a:bodyPr>
            <a:normAutofit fontScale="92500" lnSpcReduction="10000"/>
          </a:bodyPr>
          <a:lstStyle/>
          <a:p>
            <a:pPr algn="ctr"/>
            <a:r>
              <a:rPr lang="en-US" sz="2400" dirty="0">
                <a:solidFill>
                  <a:schemeClr val="tx1">
                    <a:lumMod val="50000"/>
                  </a:schemeClr>
                </a:solidFill>
                <a:latin typeface="Arial" panose="020B0604020202020204" pitchFamily="34" charset="0"/>
                <a:cs typeface="Arial" panose="020B0604020202020204" pitchFamily="34" charset="0"/>
              </a:rPr>
              <a:t>USB Connect to Computer and (F1/F2) connect to </a:t>
            </a:r>
            <a:r>
              <a:rPr lang="en-US" sz="2400" dirty="0">
                <a:solidFill>
                  <a:srgbClr val="00B050"/>
                </a:solidFill>
                <a:latin typeface="Arial" panose="020B0604020202020204" pitchFamily="34" charset="0"/>
                <a:cs typeface="Arial" panose="020B0604020202020204" pitchFamily="34" charset="0"/>
              </a:rPr>
              <a:t>Green</a:t>
            </a:r>
            <a:r>
              <a:rPr lang="en-US" sz="2400" dirty="0">
                <a:solidFill>
                  <a:schemeClr val="tx1">
                    <a:lumMod val="50000"/>
                  </a:schemeClr>
                </a:solidFill>
                <a:latin typeface="Arial" panose="020B0604020202020204" pitchFamily="34" charset="0"/>
                <a:cs typeface="Arial" panose="020B0604020202020204" pitchFamily="34" charset="0"/>
              </a:rPr>
              <a:t> RS485 plug</a:t>
            </a:r>
          </a:p>
        </p:txBody>
      </p:sp>
      <p:sp>
        <p:nvSpPr>
          <p:cNvPr id="5" name="Footer Placeholder 4"/>
          <p:cNvSpPr>
            <a:spLocks noGrp="1"/>
          </p:cNvSpPr>
          <p:nvPr>
            <p:ph type="ftr" sz="quarter" idx="11"/>
          </p:nvPr>
        </p:nvSpPr>
        <p:spPr/>
        <p:txBody>
          <a:bodyPr/>
          <a:lstStyle/>
          <a:p>
            <a:pPr>
              <a:defRPr/>
            </a:pPr>
            <a:r>
              <a:rPr lang="en-US" dirty="0" smtClean="0"/>
              <a:t>Project Task 9</a:t>
            </a:r>
            <a:endParaRPr lang="en-US" dirty="0"/>
          </a:p>
        </p:txBody>
      </p:sp>
      <p:pic>
        <p:nvPicPr>
          <p:cNvPr id="3" name="Picture 2"/>
          <p:cNvPicPr>
            <a:picLocks noChangeAspect="1"/>
          </p:cNvPicPr>
          <p:nvPr/>
        </p:nvPicPr>
        <p:blipFill>
          <a:blip r:embed="rId3"/>
          <a:stretch>
            <a:fillRect/>
          </a:stretch>
        </p:blipFill>
        <p:spPr>
          <a:xfrm>
            <a:off x="2528596" y="827901"/>
            <a:ext cx="7108420" cy="4760390"/>
          </a:xfrm>
          <a:prstGeom prst="rect">
            <a:avLst/>
          </a:prstGeom>
        </p:spPr>
      </p:pic>
    </p:spTree>
    <p:extLst>
      <p:ext uri="{BB962C8B-B14F-4D97-AF65-F5344CB8AC3E}">
        <p14:creationId xmlns:p14="http://schemas.microsoft.com/office/powerpoint/2010/main" val="8486094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0164" y="352683"/>
            <a:ext cx="7193306" cy="475219"/>
          </a:xfrm>
        </p:spPr>
        <p:txBody>
          <a:bodyPr>
            <a:normAutofit fontScale="90000"/>
          </a:bodyPr>
          <a:lstStyle/>
          <a:p>
            <a:r>
              <a:rPr lang="en-US" dirty="0">
                <a:solidFill>
                  <a:schemeClr val="tx1">
                    <a:lumMod val="50000"/>
                  </a:schemeClr>
                </a:solidFill>
                <a:latin typeface="Arial" panose="020B0604020202020204" pitchFamily="34" charset="0"/>
                <a:cs typeface="Arial" panose="020B0604020202020204" pitchFamily="34" charset="0"/>
              </a:rPr>
              <a:t>TUT Connection to VRF System:</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34065" y="827902"/>
            <a:ext cx="8667724" cy="48761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3" name="AutoShape 3"/>
          <p:cNvSpPr>
            <a:spLocks noChangeArrowheads="1"/>
          </p:cNvSpPr>
          <p:nvPr/>
        </p:nvSpPr>
        <p:spPr bwMode="auto">
          <a:xfrm>
            <a:off x="2140165" y="2742762"/>
            <a:ext cx="7607083" cy="1046378"/>
          </a:xfrm>
          <a:prstGeom prst="wedgeRectCallout">
            <a:avLst>
              <a:gd name="adj1" fmla="val -47514"/>
              <a:gd name="adj2" fmla="val -167386"/>
            </a:avLst>
          </a:prstGeom>
          <a:solidFill>
            <a:srgbClr val="FFFFFF"/>
          </a:solidFill>
          <a:ln w="12700" algn="ctr">
            <a:solidFill>
              <a:srgbClr val="C00000"/>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algn="ctr" eaLnBrk="0" fontAlgn="base" hangingPunct="0">
              <a:spcBef>
                <a:spcPct val="0"/>
              </a:spcBef>
              <a:spcAft>
                <a:spcPct val="0"/>
              </a:spcAft>
            </a:pPr>
            <a:r>
              <a:rPr lang="en-US" altLang="en-US" sz="2400" dirty="0">
                <a:solidFill>
                  <a:srgbClr val="FF0000"/>
                </a:solidFill>
                <a:latin typeface="Arial" panose="020B0604020202020204" pitchFamily="34" charset="0"/>
                <a:cs typeface="Arial" panose="020B0604020202020204" pitchFamily="34" charset="0"/>
              </a:rPr>
              <a:t>Select “Connect” to establish communication with Trane  ProSpace VRF system.</a:t>
            </a:r>
          </a:p>
        </p:txBody>
      </p:sp>
      <p:sp>
        <p:nvSpPr>
          <p:cNvPr id="6" name="Rectangle 5"/>
          <p:cNvSpPr/>
          <p:nvPr/>
        </p:nvSpPr>
        <p:spPr bwMode="auto">
          <a:xfrm>
            <a:off x="1734065" y="827900"/>
            <a:ext cx="568412" cy="679624"/>
          </a:xfrm>
          <a:prstGeom prst="rect">
            <a:avLst/>
          </a:prstGeom>
          <a:noFill/>
          <a:ln w="57150">
            <a:solidFill>
              <a:srgbClr val="FF0000"/>
            </a:solidFill>
            <a:headEnd type="none" w="med" len="med"/>
            <a:tailEnd type="none" w="med" len="med"/>
          </a:ln>
          <a:extLst/>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400" dirty="0">
              <a:solidFill>
                <a:srgbClr val="000000"/>
              </a:solidFill>
              <a:latin typeface="Arial" charset="0"/>
              <a:ea typeface="ＭＳ Ｐゴシック" charset="0"/>
            </a:endParaRPr>
          </a:p>
        </p:txBody>
      </p:sp>
      <p:sp>
        <p:nvSpPr>
          <p:cNvPr id="5" name="Footer Placeholder 4"/>
          <p:cNvSpPr>
            <a:spLocks noGrp="1"/>
          </p:cNvSpPr>
          <p:nvPr>
            <p:ph type="ftr" sz="quarter" idx="11"/>
          </p:nvPr>
        </p:nvSpPr>
        <p:spPr/>
        <p:txBody>
          <a:bodyPr/>
          <a:lstStyle/>
          <a:p>
            <a:pPr>
              <a:defRPr/>
            </a:pPr>
            <a:r>
              <a:rPr lang="en-US" dirty="0" smtClean="0"/>
              <a:t>Project Task 9</a:t>
            </a:r>
            <a:endParaRPr lang="en-US" dirty="0"/>
          </a:p>
        </p:txBody>
      </p:sp>
    </p:spTree>
    <p:extLst>
      <p:ext uri="{BB962C8B-B14F-4D97-AF65-F5344CB8AC3E}">
        <p14:creationId xmlns:p14="http://schemas.microsoft.com/office/powerpoint/2010/main" val="1786778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0164" y="352683"/>
            <a:ext cx="7193306" cy="475219"/>
          </a:xfrm>
        </p:spPr>
        <p:txBody>
          <a:bodyPr>
            <a:normAutofit fontScale="90000"/>
          </a:bodyPr>
          <a:lstStyle/>
          <a:p>
            <a:r>
              <a:rPr lang="en-US" dirty="0">
                <a:solidFill>
                  <a:schemeClr val="tx1">
                    <a:lumMod val="50000"/>
                  </a:schemeClr>
                </a:solidFill>
                <a:latin typeface="Arial" panose="020B0604020202020204" pitchFamily="34" charset="0"/>
                <a:cs typeface="Arial" panose="020B0604020202020204" pitchFamily="34" charset="0"/>
              </a:rPr>
              <a:t>TUT:  Select F1/F2</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96727" y="827901"/>
            <a:ext cx="8850265" cy="530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3" name="AutoShape 3"/>
          <p:cNvSpPr>
            <a:spLocks noChangeArrowheads="1"/>
          </p:cNvSpPr>
          <p:nvPr/>
        </p:nvSpPr>
        <p:spPr bwMode="auto">
          <a:xfrm>
            <a:off x="1695580" y="4325220"/>
            <a:ext cx="4226010" cy="1446987"/>
          </a:xfrm>
          <a:prstGeom prst="wedgeRectCallout">
            <a:avLst>
              <a:gd name="adj1" fmla="val 31289"/>
              <a:gd name="adj2" fmla="val -80381"/>
            </a:avLst>
          </a:prstGeom>
          <a:solidFill>
            <a:srgbClr val="FFFFFF"/>
          </a:solidFill>
          <a:ln w="12700" algn="ctr">
            <a:solidFill>
              <a:srgbClr val="C00000"/>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algn="ctr" eaLnBrk="0" fontAlgn="base" hangingPunct="0">
              <a:spcBef>
                <a:spcPct val="0"/>
              </a:spcBef>
              <a:spcAft>
                <a:spcPct val="0"/>
              </a:spcAft>
            </a:pPr>
            <a:r>
              <a:rPr lang="en-US" altLang="en-US" sz="2400" dirty="0">
                <a:solidFill>
                  <a:srgbClr val="FF0000"/>
                </a:solidFill>
                <a:latin typeface="Arial" panose="020B0604020202020204" pitchFamily="34" charset="0"/>
                <a:cs typeface="Arial" panose="020B0604020202020204" pitchFamily="34" charset="0"/>
              </a:rPr>
              <a:t>Select the F1/ F2. Service layer is to configure indoor units,  create commissioning report, and record operation.</a:t>
            </a:r>
          </a:p>
        </p:txBody>
      </p:sp>
      <p:sp>
        <p:nvSpPr>
          <p:cNvPr id="5" name="AutoShape 4"/>
          <p:cNvSpPr>
            <a:spLocks noChangeArrowheads="1"/>
          </p:cNvSpPr>
          <p:nvPr/>
        </p:nvSpPr>
        <p:spPr bwMode="auto">
          <a:xfrm>
            <a:off x="7021785" y="4360688"/>
            <a:ext cx="3143148" cy="1411518"/>
          </a:xfrm>
          <a:prstGeom prst="wedgeRectCallout">
            <a:avLst>
              <a:gd name="adj1" fmla="val -61562"/>
              <a:gd name="adj2" fmla="val -86074"/>
            </a:avLst>
          </a:prstGeom>
          <a:solidFill>
            <a:srgbClr val="FFFFFF"/>
          </a:solidFill>
          <a:ln w="12700" algn="ctr">
            <a:solidFill>
              <a:srgbClr val="C00000"/>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algn="ctr" eaLnBrk="0" fontAlgn="base" hangingPunct="0">
              <a:spcBef>
                <a:spcPct val="0"/>
              </a:spcBef>
              <a:spcAft>
                <a:spcPct val="0"/>
              </a:spcAft>
            </a:pPr>
            <a:r>
              <a:rPr lang="en-US" altLang="en-US" sz="2400" dirty="0">
                <a:solidFill>
                  <a:srgbClr val="FF0000"/>
                </a:solidFill>
                <a:latin typeface="Arial" panose="020B0604020202020204" pitchFamily="34" charset="0"/>
                <a:cs typeface="Arial" panose="020B0604020202020204" pitchFamily="34" charset="0"/>
              </a:rPr>
              <a:t>The R1/ R2 Control Layer has limited use in the Commissioning Process. </a:t>
            </a:r>
          </a:p>
        </p:txBody>
      </p:sp>
      <p:sp>
        <p:nvSpPr>
          <p:cNvPr id="8" name="Rectangle 7"/>
          <p:cNvSpPr/>
          <p:nvPr/>
        </p:nvSpPr>
        <p:spPr bwMode="auto">
          <a:xfrm>
            <a:off x="5107458" y="3528466"/>
            <a:ext cx="914400" cy="364525"/>
          </a:xfrm>
          <a:prstGeom prst="rect">
            <a:avLst/>
          </a:prstGeom>
          <a:noFill/>
          <a:ln w="57150">
            <a:solidFill>
              <a:srgbClr val="FF0000"/>
            </a:solidFill>
            <a:headEnd type="none" w="med" len="med"/>
            <a:tailEnd type="none" w="med" len="med"/>
          </a:ln>
          <a:extLst/>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400" dirty="0">
              <a:solidFill>
                <a:srgbClr val="000000"/>
              </a:solidFill>
              <a:latin typeface="Arial" charset="0"/>
              <a:ea typeface="ＭＳ Ｐゴシック" charset="0"/>
            </a:endParaRPr>
          </a:p>
        </p:txBody>
      </p:sp>
      <p:sp>
        <p:nvSpPr>
          <p:cNvPr id="6" name="Footer Placeholder 5"/>
          <p:cNvSpPr>
            <a:spLocks noGrp="1"/>
          </p:cNvSpPr>
          <p:nvPr>
            <p:ph type="ftr" sz="quarter" idx="11"/>
          </p:nvPr>
        </p:nvSpPr>
        <p:spPr/>
        <p:txBody>
          <a:bodyPr/>
          <a:lstStyle/>
          <a:p>
            <a:pPr>
              <a:defRPr/>
            </a:pPr>
            <a:r>
              <a:rPr lang="en-US" dirty="0" smtClean="0"/>
              <a:t>Project Task 9</a:t>
            </a:r>
            <a:endParaRPr lang="en-US" dirty="0"/>
          </a:p>
        </p:txBody>
      </p:sp>
    </p:spTree>
    <p:extLst>
      <p:ext uri="{BB962C8B-B14F-4D97-AF65-F5344CB8AC3E}">
        <p14:creationId xmlns:p14="http://schemas.microsoft.com/office/powerpoint/2010/main" val="2147896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0737" y="352682"/>
            <a:ext cx="7193306" cy="475219"/>
          </a:xfrm>
        </p:spPr>
        <p:txBody>
          <a:bodyPr>
            <a:normAutofit fontScale="90000"/>
          </a:bodyPr>
          <a:lstStyle/>
          <a:p>
            <a:r>
              <a:rPr lang="en-US" dirty="0">
                <a:solidFill>
                  <a:schemeClr val="tx1">
                    <a:lumMod val="50000"/>
                  </a:schemeClr>
                </a:solidFill>
                <a:latin typeface="Arial" panose="020B0604020202020204" pitchFamily="34" charset="0"/>
                <a:cs typeface="Arial" panose="020B0604020202020204" pitchFamily="34" charset="0"/>
              </a:rPr>
              <a:t>TUT:  Outdoor Unit Data (TAB)</a:t>
            </a:r>
          </a:p>
        </p:txBody>
      </p:sp>
      <p:pic>
        <p:nvPicPr>
          <p:cNvPr id="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12156" y="827901"/>
            <a:ext cx="8596356" cy="59045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3" name="Rectangle 2"/>
          <p:cNvSpPr/>
          <p:nvPr/>
        </p:nvSpPr>
        <p:spPr bwMode="auto">
          <a:xfrm>
            <a:off x="1633537" y="6153665"/>
            <a:ext cx="914400" cy="296562"/>
          </a:xfrm>
          <a:prstGeom prst="rect">
            <a:avLst/>
          </a:prstGeom>
          <a:noFill/>
          <a:ln w="57150">
            <a:solidFill>
              <a:srgbClr val="FF0000"/>
            </a:solidFill>
            <a:headEnd type="none" w="med" len="med"/>
            <a:tailEnd type="none" w="med" len="med"/>
          </a:ln>
          <a:extLst/>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400" dirty="0">
              <a:solidFill>
                <a:srgbClr val="000000"/>
              </a:solidFill>
              <a:latin typeface="Arial" charset="0"/>
              <a:ea typeface="ＭＳ Ｐゴシック" charset="0"/>
            </a:endParaRPr>
          </a:p>
        </p:txBody>
      </p:sp>
      <p:sp>
        <p:nvSpPr>
          <p:cNvPr id="6" name="Footer Placeholder 5"/>
          <p:cNvSpPr>
            <a:spLocks noGrp="1"/>
          </p:cNvSpPr>
          <p:nvPr>
            <p:ph type="ftr" sz="quarter" idx="11"/>
          </p:nvPr>
        </p:nvSpPr>
        <p:spPr/>
        <p:txBody>
          <a:bodyPr/>
          <a:lstStyle/>
          <a:p>
            <a:pPr>
              <a:defRPr/>
            </a:pPr>
            <a:r>
              <a:rPr lang="en-US" dirty="0" smtClean="0"/>
              <a:t>Project Task 9</a:t>
            </a:r>
            <a:endParaRPr lang="en-US" dirty="0"/>
          </a:p>
        </p:txBody>
      </p:sp>
    </p:spTree>
    <p:extLst>
      <p:ext uri="{BB962C8B-B14F-4D97-AF65-F5344CB8AC3E}">
        <p14:creationId xmlns:p14="http://schemas.microsoft.com/office/powerpoint/2010/main" val="16637271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52683"/>
            <a:ext cx="7587048" cy="475219"/>
          </a:xfrm>
        </p:spPr>
        <p:txBody>
          <a:bodyPr>
            <a:normAutofit fontScale="90000"/>
          </a:bodyPr>
          <a:lstStyle/>
          <a:p>
            <a:r>
              <a:rPr lang="en-US" dirty="0">
                <a:solidFill>
                  <a:schemeClr val="tx1">
                    <a:lumMod val="50000"/>
                  </a:schemeClr>
                </a:solidFill>
                <a:latin typeface="Arial" panose="020B0604020202020204" pitchFamily="34" charset="0"/>
                <a:cs typeface="Arial" panose="020B0604020202020204" pitchFamily="34" charset="0"/>
              </a:rPr>
              <a:t>TUT:  Indoor Unit Installation Data (TAB)</a:t>
            </a: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46423" y="827901"/>
            <a:ext cx="8637373" cy="58297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5" name="Rectangle 4"/>
          <p:cNvSpPr/>
          <p:nvPr/>
        </p:nvSpPr>
        <p:spPr bwMode="auto">
          <a:xfrm>
            <a:off x="3487051" y="6141309"/>
            <a:ext cx="1039641" cy="284205"/>
          </a:xfrm>
          <a:prstGeom prst="rect">
            <a:avLst/>
          </a:prstGeom>
          <a:noFill/>
          <a:ln w="57150">
            <a:solidFill>
              <a:srgbClr val="FF0000"/>
            </a:solidFill>
            <a:headEnd type="none" w="med" len="med"/>
            <a:tailEnd type="none" w="med" len="med"/>
          </a:ln>
          <a:extLst/>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400" dirty="0">
              <a:solidFill>
                <a:srgbClr val="000000"/>
              </a:solidFill>
              <a:latin typeface="Arial" charset="0"/>
              <a:ea typeface="ＭＳ Ｐゴシック" charset="0"/>
            </a:endParaRPr>
          </a:p>
        </p:txBody>
      </p:sp>
      <p:sp>
        <p:nvSpPr>
          <p:cNvPr id="3" name="Footer Placeholder 2"/>
          <p:cNvSpPr>
            <a:spLocks noGrp="1"/>
          </p:cNvSpPr>
          <p:nvPr>
            <p:ph type="ftr" sz="quarter" idx="11"/>
          </p:nvPr>
        </p:nvSpPr>
        <p:spPr/>
        <p:txBody>
          <a:bodyPr/>
          <a:lstStyle/>
          <a:p>
            <a:pPr>
              <a:defRPr/>
            </a:pPr>
            <a:r>
              <a:rPr lang="en-US" dirty="0" smtClean="0"/>
              <a:t>Project Task 9</a:t>
            </a:r>
            <a:endParaRPr lang="en-US" dirty="0"/>
          </a:p>
        </p:txBody>
      </p:sp>
    </p:spTree>
    <p:extLst>
      <p:ext uri="{BB962C8B-B14F-4D97-AF65-F5344CB8AC3E}">
        <p14:creationId xmlns:p14="http://schemas.microsoft.com/office/powerpoint/2010/main" val="36692961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0164" y="352683"/>
            <a:ext cx="7193306" cy="475219"/>
          </a:xfrm>
        </p:spPr>
        <p:txBody>
          <a:bodyPr>
            <a:normAutofit fontScale="90000"/>
          </a:bodyPr>
          <a:lstStyle/>
          <a:p>
            <a:r>
              <a:rPr lang="en-US" dirty="0">
                <a:solidFill>
                  <a:schemeClr val="tx1">
                    <a:lumMod val="50000"/>
                  </a:schemeClr>
                </a:solidFill>
                <a:latin typeface="Arial" panose="020B0604020202020204" pitchFamily="34" charset="0"/>
                <a:cs typeface="Arial" panose="020B0604020202020204" pitchFamily="34" charset="0"/>
              </a:rPr>
              <a:t>TUT:  MCU Unit Data (TAB)</a:t>
            </a:r>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1265" y="827901"/>
            <a:ext cx="8637244" cy="58682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5" name="Rectangle 4"/>
          <p:cNvSpPr/>
          <p:nvPr/>
        </p:nvSpPr>
        <p:spPr bwMode="auto">
          <a:xfrm>
            <a:off x="5303495" y="6178379"/>
            <a:ext cx="1039641" cy="284205"/>
          </a:xfrm>
          <a:prstGeom prst="rect">
            <a:avLst/>
          </a:prstGeom>
          <a:noFill/>
          <a:ln w="57150">
            <a:solidFill>
              <a:srgbClr val="FF0000"/>
            </a:solidFill>
            <a:headEnd type="none" w="med" len="med"/>
            <a:tailEnd type="none" w="med" len="med"/>
          </a:ln>
          <a:extLst/>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400" dirty="0">
              <a:solidFill>
                <a:srgbClr val="000000"/>
              </a:solidFill>
              <a:latin typeface="Arial" charset="0"/>
              <a:ea typeface="ＭＳ Ｐゴシック" charset="0"/>
            </a:endParaRPr>
          </a:p>
        </p:txBody>
      </p:sp>
      <p:sp>
        <p:nvSpPr>
          <p:cNvPr id="3" name="Footer Placeholder 2"/>
          <p:cNvSpPr>
            <a:spLocks noGrp="1"/>
          </p:cNvSpPr>
          <p:nvPr>
            <p:ph type="ftr" sz="quarter" idx="11"/>
          </p:nvPr>
        </p:nvSpPr>
        <p:spPr/>
        <p:txBody>
          <a:bodyPr/>
          <a:lstStyle/>
          <a:p>
            <a:pPr>
              <a:defRPr/>
            </a:pPr>
            <a:r>
              <a:rPr lang="en-US" dirty="0" smtClean="0"/>
              <a:t>Project Task 9</a:t>
            </a:r>
            <a:endParaRPr lang="en-US" dirty="0"/>
          </a:p>
        </p:txBody>
      </p:sp>
      <p:sp>
        <p:nvSpPr>
          <p:cNvPr id="4" name="Rectangle 3"/>
          <p:cNvSpPr/>
          <p:nvPr/>
        </p:nvSpPr>
        <p:spPr>
          <a:xfrm rot="20070861">
            <a:off x="3309617" y="3979732"/>
            <a:ext cx="4445448" cy="923330"/>
          </a:xfrm>
          <a:prstGeom prst="rect">
            <a:avLst/>
          </a:prstGeom>
          <a:noFill/>
        </p:spPr>
        <p:txBody>
          <a:bodyPr wrap="none" lIns="91440" tIns="45720" rIns="91440" bIns="45720">
            <a:spAutoFit/>
          </a:bodyPr>
          <a:lstStyle/>
          <a:p>
            <a:pPr algn="ctr"/>
            <a:r>
              <a:rPr lang="en-US" sz="5400" b="1" dirty="0">
                <a:ln w="22225">
                  <a:solidFill>
                    <a:schemeClr val="accent2"/>
                  </a:solidFill>
                  <a:prstDash val="solid"/>
                </a:ln>
                <a:solidFill>
                  <a:schemeClr val="accent2">
                    <a:lumMod val="40000"/>
                    <a:lumOff val="60000"/>
                  </a:schemeClr>
                </a:solidFill>
              </a:rPr>
              <a:t>NO M# and S# </a:t>
            </a:r>
          </a:p>
        </p:txBody>
      </p:sp>
    </p:spTree>
    <p:extLst>
      <p:ext uri="{BB962C8B-B14F-4D97-AF65-F5344CB8AC3E}">
        <p14:creationId xmlns:p14="http://schemas.microsoft.com/office/powerpoint/2010/main" val="39043007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0164" y="352683"/>
            <a:ext cx="7193306" cy="475219"/>
          </a:xfrm>
        </p:spPr>
        <p:txBody>
          <a:bodyPr>
            <a:normAutofit fontScale="90000"/>
          </a:bodyPr>
          <a:lstStyle/>
          <a:p>
            <a:r>
              <a:rPr lang="en-US" dirty="0">
                <a:solidFill>
                  <a:schemeClr val="tx1">
                    <a:lumMod val="50000"/>
                  </a:schemeClr>
                </a:solidFill>
                <a:latin typeface="Arial" panose="020B0604020202020204" pitchFamily="34" charset="0"/>
                <a:cs typeface="Arial" panose="020B0604020202020204" pitchFamily="34" charset="0"/>
              </a:rPr>
              <a:t>TUT:  Controller (TAB)</a:t>
            </a:r>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4544" y="827902"/>
            <a:ext cx="8862998" cy="5390177"/>
          </a:xfrm>
          <a:prstGeom prst="rect">
            <a:avLst/>
          </a:prstGeom>
          <a:noFill/>
          <a:ln w="38100"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3" name="Oval 3"/>
          <p:cNvSpPr>
            <a:spLocks noChangeArrowheads="1"/>
          </p:cNvSpPr>
          <p:nvPr/>
        </p:nvSpPr>
        <p:spPr bwMode="auto">
          <a:xfrm>
            <a:off x="2025864" y="1136820"/>
            <a:ext cx="619512" cy="605482"/>
          </a:xfrm>
          <a:prstGeom prst="ellipse">
            <a:avLst/>
          </a:prstGeom>
          <a:noFill/>
          <a:ln w="38100" algn="ctr">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cxnSp>
        <p:nvCxnSpPr>
          <p:cNvPr id="8196" name="AutoShape 4"/>
          <p:cNvCxnSpPr>
            <a:cxnSpLocks noChangeShapeType="1"/>
            <a:stCxn id="3" idx="5"/>
          </p:cNvCxnSpPr>
          <p:nvPr/>
        </p:nvCxnSpPr>
        <p:spPr bwMode="auto">
          <a:xfrm>
            <a:off x="2554651" y="1653632"/>
            <a:ext cx="2529810" cy="2461169"/>
          </a:xfrm>
          <a:prstGeom prst="straightConnector1">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 name="Rectangle 5"/>
          <p:cNvSpPr>
            <a:spLocks noChangeArrowheads="1"/>
          </p:cNvSpPr>
          <p:nvPr/>
        </p:nvSpPr>
        <p:spPr bwMode="auto">
          <a:xfrm>
            <a:off x="5084462" y="3816523"/>
            <a:ext cx="2037149" cy="965543"/>
          </a:xfrm>
          <a:prstGeom prst="rect">
            <a:avLst/>
          </a:prstGeom>
          <a:noFill/>
          <a:ln w="38100" algn="ctr">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 name="Footer Placeholder 7"/>
          <p:cNvSpPr>
            <a:spLocks noGrp="1"/>
          </p:cNvSpPr>
          <p:nvPr>
            <p:ph type="ftr" sz="quarter" idx="11"/>
          </p:nvPr>
        </p:nvSpPr>
        <p:spPr/>
        <p:txBody>
          <a:bodyPr/>
          <a:lstStyle/>
          <a:p>
            <a:pPr>
              <a:defRPr/>
            </a:pPr>
            <a:r>
              <a:rPr lang="en-US" dirty="0" smtClean="0"/>
              <a:t>Project Task 9</a:t>
            </a:r>
            <a:endParaRPr lang="en-US" dirty="0"/>
          </a:p>
        </p:txBody>
      </p:sp>
    </p:spTree>
    <p:extLst>
      <p:ext uri="{BB962C8B-B14F-4D97-AF65-F5344CB8AC3E}">
        <p14:creationId xmlns:p14="http://schemas.microsoft.com/office/powerpoint/2010/main" val="27258990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1647</Words>
  <Application>Microsoft Office PowerPoint</Application>
  <PresentationFormat>Widescreen</PresentationFormat>
  <Paragraphs>138</Paragraphs>
  <Slides>16</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ＭＳ Ｐゴシック</vt:lpstr>
      <vt:lpstr>ＭＳ Ｐゴシック</vt:lpstr>
      <vt:lpstr>Arial</vt:lpstr>
      <vt:lpstr>Calibri</vt:lpstr>
      <vt:lpstr>Calibri Light</vt:lpstr>
      <vt:lpstr>Wingdings</vt:lpstr>
      <vt:lpstr>Office Theme</vt:lpstr>
      <vt:lpstr>“TUT”- Technician Utility Tool:</vt:lpstr>
      <vt:lpstr>TUT:  Purchase and Download</vt:lpstr>
      <vt:lpstr>TUT: Connection (USB and F1/F2)</vt:lpstr>
      <vt:lpstr>TUT Connection to VRF System:</vt:lpstr>
      <vt:lpstr>TUT:  Select F1/F2</vt:lpstr>
      <vt:lpstr>TUT:  Outdoor Unit Data (TAB)</vt:lpstr>
      <vt:lpstr>TUT:  Indoor Unit Installation Data (TAB)</vt:lpstr>
      <vt:lpstr>TUT:  MCU Unit Data (TAB)</vt:lpstr>
      <vt:lpstr>TUT:  Controller (TAB)</vt:lpstr>
      <vt:lpstr>TUT:  Modify IDU Addresses</vt:lpstr>
      <vt:lpstr>TUT:  Modify IDU Addresses </vt:lpstr>
      <vt:lpstr>TUT:  Modify Product and Installation Option Codes:</vt:lpstr>
      <vt:lpstr>TUT:  Product and Installation Option Codes</vt:lpstr>
      <vt:lpstr>PowerPoint Presentation</vt:lpstr>
      <vt:lpstr>TUT:  Indoor Unit Installation Data (TAB)</vt:lpstr>
      <vt:lpstr>ODU (Digit 9=C):  IDU Firmware Upgrade</vt:lpstr>
    </vt:vector>
  </TitlesOfParts>
  <Company>Ingersoll Rand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“TUT”- Technician Utility Tool:</dc:title>
  <dc:creator>Hamm, Jason</dc:creator>
  <cp:lastModifiedBy>Hamm, Jason</cp:lastModifiedBy>
  <cp:revision>3</cp:revision>
  <dcterms:created xsi:type="dcterms:W3CDTF">2017-10-25T13:20:34Z</dcterms:created>
  <dcterms:modified xsi:type="dcterms:W3CDTF">2018-01-09T20:56:33Z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Jive_LatestUserAccountName" pid="2">
    <vt:lpwstr>lbbwv</vt:lpwstr>
  </property>
  <property fmtid="{D5CDD505-2E9C-101B-9397-08002B2CF9AE}" name="Offisync_ProviderInitializationData" pid="3">
    <vt:lpwstr>https://hub.ingersollrand.com</vt:lpwstr>
  </property>
  <property fmtid="{D5CDD505-2E9C-101B-9397-08002B2CF9AE}" name="Offisync_UpdateToken" pid="4">
    <vt:lpwstr>3</vt:lpwstr>
  </property>
  <property fmtid="{D5CDD505-2E9C-101B-9397-08002B2CF9AE}" name="Offisync_ServerID" pid="5">
    <vt:lpwstr>94570e9b-0716-48f8-8367-587e10a5e1ed</vt:lpwstr>
  </property>
  <property fmtid="{D5CDD505-2E9C-101B-9397-08002B2CF9AE}" name="Offisync_UniqueId" pid="6">
    <vt:lpwstr>140634</vt:lpwstr>
  </property>
  <property fmtid="{D5CDD505-2E9C-101B-9397-08002B2CF9AE}" name="Jive_VersionGuid" pid="7">
    <vt:lpwstr>37dd7532-f7a9-46be-84a9-2799a0a70ad7</vt:lpwstr>
  </property>
</Properties>
</file>