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317" r:id="rId3"/>
    <p:sldId id="318" r:id="rId4"/>
    <p:sldId id="319" r:id="rId5"/>
    <p:sldId id="320" r:id="rId6"/>
    <p:sldId id="322" r:id="rId7"/>
    <p:sldId id="329" r:id="rId8"/>
    <p:sldId id="323" r:id="rId9"/>
    <p:sldId id="324" r:id="rId10"/>
    <p:sldId id="325" r:id="rId11"/>
    <p:sldId id="326" r:id="rId12"/>
    <p:sldId id="327" r:id="rId13"/>
    <p:sldId id="328" r:id="rId14"/>
    <p:sldId id="330" r:id="rId15"/>
    <p:sldId id="33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94660"/>
  </p:normalViewPr>
  <p:slideViewPr>
    <p:cSldViewPr snapToGrid="0">
      <p:cViewPr varScale="1">
        <p:scale>
          <a:sx n="108" d="100"/>
          <a:sy n="108" d="100"/>
        </p:scale>
        <p:origin x="6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5792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2D34CB2-FAF8-4BD6-9FDE-0C3EAE815D41}" type="datetimeFigureOut">
              <a:rPr lang="en-US" smtClean="0"/>
              <a:t>2/27/2023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61CD3BC-3E2D-4619-BAEF-C45E62B08072}" type="slidenum">
              <a:rPr lang="en-US" smtClean="0"/>
              <a:t>‹#›</a:t>
            </a:fld>
            <a:endParaRPr lang="en-US"/>
          </a:p>
        </p:txBody>
      </p:sp>
    </p:spTree>
    <p:extLst>
      <p:ext uri="{BB962C8B-B14F-4D97-AF65-F5344CB8AC3E}">
        <p14:creationId xmlns:p14="http://schemas.microsoft.com/office/powerpoint/2010/main" val="38062242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 y="14817"/>
            <a:ext cx="10268607" cy="789385"/>
          </a:xfrm>
          <a:prstGeom prst="rect">
            <a:avLst/>
          </a:prstGeom>
          <a:solidFill>
            <a:srgbClr val="DC5034"/>
          </a:solidFill>
          <a:ln w="9525">
            <a:noFill/>
            <a:miter lim="800000"/>
            <a:headEnd/>
            <a:tailEnd/>
          </a:ln>
        </p:spPr>
        <p:txBody>
          <a:bodyPr/>
          <a:lstStyle/>
          <a:p>
            <a:pPr>
              <a:defRPr/>
            </a:pPr>
            <a:endParaRPr kumimoji="0" lang="zh-CN" altLang="en-US" sz="2400" b="0">
              <a:solidFill>
                <a:schemeClr val="tx1"/>
              </a:solidFill>
              <a:latin typeface="Arial" pitchFamily="34" charset="0"/>
              <a:ea typeface="굴림" pitchFamily="34" charset="-127"/>
            </a:endParaRPr>
          </a:p>
        </p:txBody>
      </p:sp>
      <p:pic>
        <p:nvPicPr>
          <p:cNvPr id="8" name="Picture 1" descr="image003"/>
          <p:cNvPicPr>
            <a:picLocks noChangeAspect="1" noChangeArrowheads="1"/>
          </p:cNvPicPr>
          <p:nvPr userDrawn="1"/>
        </p:nvPicPr>
        <p:blipFill>
          <a:blip r:embed="rId4"/>
          <a:srcRect/>
          <a:stretch>
            <a:fillRect/>
          </a:stretch>
        </p:blipFill>
        <p:spPr bwMode="auto">
          <a:xfrm>
            <a:off x="10390937" y="164814"/>
            <a:ext cx="1619250" cy="552450"/>
          </a:xfrm>
          <a:prstGeom prst="rect">
            <a:avLst/>
          </a:prstGeom>
          <a:noFill/>
          <a:ln w="9525">
            <a:noFill/>
            <a:miter lim="800000"/>
            <a:headEnd/>
            <a:tailEnd/>
          </a:ln>
        </p:spPr>
      </p:pic>
    </p:spTree>
    <p:extLst>
      <p:ext uri="{BB962C8B-B14F-4D97-AF65-F5344CB8AC3E}">
        <p14:creationId xmlns:p14="http://schemas.microsoft.com/office/powerpoint/2010/main" val="184729543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pt_title_color_trane.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5" name="Trane_100YearLogo_1C_REV.png" descr="/Volumes/GL/Client_Work/IRCO/12-IRCO-0353-Trane 100 Anniversary Bug/Production/12-IRCO-353-Trane_100YearLogo/1Color_Reversed/Trane_100YearLogo_1C_REV.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52463" y="5519738"/>
            <a:ext cx="1027112" cy="619125"/>
          </a:xfrm>
          <a:prstGeom prst="rect">
            <a:avLst/>
          </a:prstGeom>
          <a:noFill/>
          <a:ln w="9525">
            <a:noFill/>
            <a:miter lim="800000"/>
            <a:headEnd/>
            <a:tailEnd/>
          </a:ln>
        </p:spPr>
      </p:pic>
      <p:sp>
        <p:nvSpPr>
          <p:cNvPr id="7" name="Subtitle 2"/>
          <p:cNvSpPr txBox="1">
            <a:spLocks/>
          </p:cNvSpPr>
          <p:nvPr/>
        </p:nvSpPr>
        <p:spPr>
          <a:xfrm>
            <a:off x="1818290" y="4327089"/>
            <a:ext cx="8607972" cy="1043697"/>
          </a:xfrm>
          <a:prstGeom prst="rect">
            <a:avLst/>
          </a:prstGeom>
          <a:extLst>
            <a:ext uri="{FAA26D3D-D897-4be2-8F04-BA451C77F1D7}"/>
          </a:extLst>
        </p:spPr>
        <p:txBody>
          <a:bodyPr/>
          <a:lstStyle>
            <a:defPPr>
              <a:defRPr lang="ko-KR"/>
            </a:defPPr>
            <a:lvl1pPr algn="l" rtl="0" fontAlgn="base">
              <a:spcBef>
                <a:spcPct val="0"/>
              </a:spcBef>
              <a:spcAft>
                <a:spcPct val="0"/>
              </a:spcAft>
              <a:defRPr kumimoji="1" sz="1400" b="1" kern="1200">
                <a:solidFill>
                  <a:srgbClr val="0000FF"/>
                </a:solidFill>
                <a:latin typeface="맑은 고딕" pitchFamily="50" charset="-127"/>
                <a:ea typeface="맑은 고딕" pitchFamily="50" charset="-127"/>
                <a:cs typeface="+mn-cs"/>
              </a:defRPr>
            </a:lvl1pPr>
            <a:lvl2pPr marL="457200" algn="l" rtl="0" fontAlgn="base">
              <a:spcBef>
                <a:spcPct val="0"/>
              </a:spcBef>
              <a:spcAft>
                <a:spcPct val="0"/>
              </a:spcAft>
              <a:defRPr kumimoji="1" sz="1400" b="1" kern="1200">
                <a:solidFill>
                  <a:srgbClr val="0000FF"/>
                </a:solidFill>
                <a:latin typeface="맑은 고딕" pitchFamily="50" charset="-127"/>
                <a:ea typeface="맑은 고딕" pitchFamily="50" charset="-127"/>
                <a:cs typeface="+mn-cs"/>
              </a:defRPr>
            </a:lvl2pPr>
            <a:lvl3pPr marL="914400" algn="l" rtl="0" fontAlgn="base">
              <a:spcBef>
                <a:spcPct val="0"/>
              </a:spcBef>
              <a:spcAft>
                <a:spcPct val="0"/>
              </a:spcAft>
              <a:defRPr kumimoji="1" sz="1400" b="1" kern="1200">
                <a:solidFill>
                  <a:srgbClr val="0000FF"/>
                </a:solidFill>
                <a:latin typeface="맑은 고딕" pitchFamily="50" charset="-127"/>
                <a:ea typeface="맑은 고딕" pitchFamily="50" charset="-127"/>
                <a:cs typeface="+mn-cs"/>
              </a:defRPr>
            </a:lvl3pPr>
            <a:lvl4pPr marL="1371600" algn="l" rtl="0" fontAlgn="base">
              <a:spcBef>
                <a:spcPct val="0"/>
              </a:spcBef>
              <a:spcAft>
                <a:spcPct val="0"/>
              </a:spcAft>
              <a:defRPr kumimoji="1" sz="1400" b="1" kern="1200">
                <a:solidFill>
                  <a:srgbClr val="0000FF"/>
                </a:solidFill>
                <a:latin typeface="맑은 고딕" pitchFamily="50" charset="-127"/>
                <a:ea typeface="맑은 고딕" pitchFamily="50" charset="-127"/>
                <a:cs typeface="+mn-cs"/>
              </a:defRPr>
            </a:lvl4pPr>
            <a:lvl5pPr marL="1828800" algn="l" rtl="0" fontAlgn="base">
              <a:spcBef>
                <a:spcPct val="0"/>
              </a:spcBef>
              <a:spcAft>
                <a:spcPct val="0"/>
              </a:spcAft>
              <a:defRPr kumimoji="1" sz="1400" b="1" kern="1200">
                <a:solidFill>
                  <a:srgbClr val="0000FF"/>
                </a:solidFill>
                <a:latin typeface="맑은 고딕" pitchFamily="50" charset="-127"/>
                <a:ea typeface="맑은 고딕" pitchFamily="50" charset="-127"/>
                <a:cs typeface="+mn-cs"/>
              </a:defRPr>
            </a:lvl5pPr>
            <a:lvl6pPr marL="2286000" algn="l" defTabSz="914400" rtl="0" eaLnBrk="1" latinLnBrk="1" hangingPunct="1">
              <a:defRPr kumimoji="1" sz="1400" b="1" kern="1200">
                <a:solidFill>
                  <a:srgbClr val="0000FF"/>
                </a:solidFill>
                <a:latin typeface="맑은 고딕" pitchFamily="50" charset="-127"/>
                <a:ea typeface="맑은 고딕" pitchFamily="50" charset="-127"/>
                <a:cs typeface="+mn-cs"/>
              </a:defRPr>
            </a:lvl6pPr>
            <a:lvl7pPr marL="2743200" algn="l" defTabSz="914400" rtl="0" eaLnBrk="1" latinLnBrk="1" hangingPunct="1">
              <a:defRPr kumimoji="1" sz="1400" b="1" kern="1200">
                <a:solidFill>
                  <a:srgbClr val="0000FF"/>
                </a:solidFill>
                <a:latin typeface="맑은 고딕" pitchFamily="50" charset="-127"/>
                <a:ea typeface="맑은 고딕" pitchFamily="50" charset="-127"/>
                <a:cs typeface="+mn-cs"/>
              </a:defRPr>
            </a:lvl7pPr>
            <a:lvl8pPr marL="3200400" algn="l" defTabSz="914400" rtl="0" eaLnBrk="1" latinLnBrk="1" hangingPunct="1">
              <a:defRPr kumimoji="1" sz="1400" b="1" kern="1200">
                <a:solidFill>
                  <a:srgbClr val="0000FF"/>
                </a:solidFill>
                <a:latin typeface="맑은 고딕" pitchFamily="50" charset="-127"/>
                <a:ea typeface="맑은 고딕" pitchFamily="50" charset="-127"/>
                <a:cs typeface="+mn-cs"/>
              </a:defRPr>
            </a:lvl8pPr>
            <a:lvl9pPr marL="3657600" algn="l" defTabSz="914400" rtl="0" eaLnBrk="1" latinLnBrk="1" hangingPunct="1">
              <a:defRPr kumimoji="1" sz="1400" b="1" kern="1200">
                <a:solidFill>
                  <a:srgbClr val="0000FF"/>
                </a:solidFill>
                <a:latin typeface="맑은 고딕" pitchFamily="50" charset="-127"/>
                <a:ea typeface="맑은 고딕" pitchFamily="50" charset="-127"/>
                <a:cs typeface="+mn-cs"/>
              </a:defRPr>
            </a:lvl9pPr>
          </a:lstStyle>
          <a:p>
            <a:pPr marL="342900" indent="-342900" eaLnBrk="0" hangingPunct="0">
              <a:spcBef>
                <a:spcPct val="20000"/>
              </a:spcBef>
              <a:buClr>
                <a:schemeClr val="tx2">
                  <a:lumMod val="60000"/>
                  <a:lumOff val="40000"/>
                </a:schemeClr>
              </a:buClr>
              <a:buSzPct val="110000"/>
              <a:defRPr/>
            </a:pPr>
            <a:r>
              <a:rPr lang="en-US" sz="2000" i="1" kern="0" dirty="0">
                <a:solidFill>
                  <a:schemeClr val="bg1"/>
                </a:solidFill>
                <a:latin typeface="+mn-lt"/>
                <a:ea typeface="+mn-ea"/>
                <a:cs typeface="ＭＳ Ｐゴシック" charset="0"/>
              </a:rPr>
              <a:t>Presented by: </a:t>
            </a:r>
            <a:r>
              <a:rPr lang="en-US" sz="2000" b="0" i="1" kern="0" dirty="0">
                <a:solidFill>
                  <a:schemeClr val="bg1"/>
                </a:solidFill>
                <a:cs typeface="ＭＳ Ｐゴシック" charset="0"/>
              </a:rPr>
              <a:t>Peter Kallas III, Jay Broadrick</a:t>
            </a:r>
          </a:p>
          <a:p>
            <a:pPr marL="342900" indent="-342900" eaLnBrk="0" hangingPunct="0">
              <a:spcBef>
                <a:spcPct val="20000"/>
              </a:spcBef>
              <a:buClr>
                <a:schemeClr val="tx2">
                  <a:lumMod val="60000"/>
                  <a:lumOff val="40000"/>
                </a:schemeClr>
              </a:buClr>
              <a:buSzPct val="110000"/>
              <a:defRPr/>
            </a:pPr>
            <a:r>
              <a:rPr lang="en-US" sz="2000" i="1" kern="0" dirty="0">
                <a:solidFill>
                  <a:schemeClr val="bg1"/>
                </a:solidFill>
                <a:latin typeface="+mn-lt"/>
                <a:ea typeface="+mn-ea"/>
                <a:cs typeface="ＭＳ Ｐゴシック" charset="0"/>
              </a:rPr>
              <a:t>Supported by:</a:t>
            </a:r>
            <a:r>
              <a:rPr lang="en-US" sz="2000" b="0" i="1" kern="0" dirty="0">
                <a:solidFill>
                  <a:schemeClr val="bg1"/>
                </a:solidFill>
                <a:latin typeface="+mn-lt"/>
                <a:cs typeface="ＭＳ Ｐゴシック" charset="0"/>
              </a:rPr>
              <a:t> </a:t>
            </a:r>
            <a:r>
              <a:rPr lang="en-US" sz="1600" b="0" i="1" kern="0" dirty="0">
                <a:solidFill>
                  <a:schemeClr val="bg1"/>
                </a:solidFill>
                <a:cs typeface="ＭＳ Ｐゴシック" charset="0"/>
              </a:rPr>
              <a:t>Jay Broadrick, John Willis, Jason Hamm, Jim Lawrence &amp; Paul Solberg</a:t>
            </a:r>
            <a:endParaRPr lang="en-US" sz="1800" b="0" i="1" kern="0" dirty="0">
              <a:solidFill>
                <a:schemeClr val="bg1"/>
              </a:solidFill>
              <a:cs typeface="ＭＳ Ｐゴシック" charset="0"/>
            </a:endParaRPr>
          </a:p>
        </p:txBody>
      </p:sp>
      <p:sp>
        <p:nvSpPr>
          <p:cNvPr id="8" name="TextBox 7"/>
          <p:cNvSpPr txBox="1"/>
          <p:nvPr/>
        </p:nvSpPr>
        <p:spPr>
          <a:xfrm>
            <a:off x="3586494" y="2425915"/>
            <a:ext cx="7546114" cy="584775"/>
          </a:xfrm>
          <a:prstGeom prst="rect">
            <a:avLst/>
          </a:prstGeom>
          <a:noFill/>
        </p:spPr>
        <p:txBody>
          <a:bodyPr wrap="square" rtlCol="0">
            <a:spAutoFit/>
          </a:bodyPr>
          <a:lstStyle/>
          <a:p>
            <a:r>
              <a:rPr lang="en-US" sz="3200" dirty="0">
                <a:solidFill>
                  <a:schemeClr val="bg1"/>
                </a:solidFill>
                <a:latin typeface="Arial" pitchFamily="34" charset="0"/>
                <a:cs typeface="Arial" pitchFamily="34" charset="0"/>
              </a:rPr>
              <a:t>How to change a compressor</a:t>
            </a:r>
            <a:endParaRPr lang="en-US" sz="3200" b="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5701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65370" y="1304810"/>
            <a:ext cx="8734425" cy="5372100"/>
          </a:xfrm>
          <a:prstGeom prst="rect">
            <a:avLst/>
          </a:prstGeom>
        </p:spPr>
      </p:pic>
      <p:sp>
        <p:nvSpPr>
          <p:cNvPr id="3" name="Text Box 25"/>
          <p:cNvSpPr txBox="1">
            <a:spLocks noChangeArrowheads="1"/>
          </p:cNvSpPr>
          <p:nvPr/>
        </p:nvSpPr>
        <p:spPr bwMode="auto">
          <a:xfrm>
            <a:off x="136181" y="820965"/>
            <a:ext cx="6758605" cy="579967"/>
          </a:xfrm>
          <a:prstGeom prst="rect">
            <a:avLst/>
          </a:prstGeom>
          <a:noFill/>
          <a:ln w="9525">
            <a:noFill/>
            <a:miter lim="800000"/>
            <a:headEnd/>
            <a:tailEnd/>
          </a:ln>
        </p:spPr>
        <p:txBody>
          <a:bodyPr wrap="square">
            <a:spAutoFit/>
          </a:bodyPr>
          <a:lstStyle/>
          <a:p>
            <a:pPr indent="268288">
              <a:lnSpc>
                <a:spcPct val="150000"/>
              </a:lnSpc>
              <a:buFontTx/>
              <a:buBlip>
                <a:blip r:embed="rId3"/>
              </a:buBlip>
            </a:pPr>
            <a:r>
              <a:rPr lang="en-US" altLang="ko-KR" sz="2400" b="1" dirty="0">
                <a:latin typeface="Times New Roman" pitchFamily="18" charset="0"/>
                <a:cs typeface="Times New Roman" pitchFamily="18" charset="0"/>
              </a:rPr>
              <a:t>Check points</a:t>
            </a:r>
          </a:p>
        </p:txBody>
      </p:sp>
      <p:sp>
        <p:nvSpPr>
          <p:cNvPr id="4" name="TextBox 3"/>
          <p:cNvSpPr txBox="1"/>
          <p:nvPr/>
        </p:nvSpPr>
        <p:spPr>
          <a:xfrm>
            <a:off x="1376247" y="1801884"/>
            <a:ext cx="6874526" cy="923330"/>
          </a:xfrm>
          <a:prstGeom prst="rect">
            <a:avLst/>
          </a:prstGeom>
          <a:noFill/>
        </p:spPr>
        <p:txBody>
          <a:bodyPr wrap="square" rtlCol="0">
            <a:spAutoFit/>
          </a:bodyPr>
          <a:lstStyle/>
          <a:p>
            <a:r>
              <a:rPr lang="en-US" dirty="0"/>
              <a:t>Oil is in accumulator </a:t>
            </a:r>
          </a:p>
          <a:p>
            <a:pPr marL="285750" indent="-285750">
              <a:buFont typeface="Arial" panose="020B0604020202020204" pitchFamily="34" charset="0"/>
              <a:buChar char="•"/>
            </a:pPr>
            <a:r>
              <a:rPr lang="en-US" dirty="0"/>
              <a:t>If there is oil in the accumulator and the filters are clean,</a:t>
            </a:r>
          </a:p>
          <a:p>
            <a:r>
              <a:rPr lang="en-US" dirty="0"/>
              <a:t>      cut and check the brazed joint.</a:t>
            </a:r>
          </a:p>
        </p:txBody>
      </p:sp>
      <p:sp>
        <p:nvSpPr>
          <p:cNvPr id="6" name="TextBox 5"/>
          <p:cNvSpPr txBox="1"/>
          <p:nvPr/>
        </p:nvSpPr>
        <p:spPr>
          <a:xfrm>
            <a:off x="2963537" y="939267"/>
            <a:ext cx="5938092" cy="461665"/>
          </a:xfrm>
          <a:prstGeom prst="rect">
            <a:avLst/>
          </a:prstGeom>
          <a:noFill/>
        </p:spPr>
        <p:txBody>
          <a:bodyPr wrap="square" rtlCol="0">
            <a:spAutoFit/>
          </a:bodyPr>
          <a:lstStyle/>
          <a:p>
            <a:r>
              <a:rPr lang="en-US" sz="2400" dirty="0">
                <a:solidFill>
                  <a:srgbClr val="FF0000"/>
                </a:solidFill>
              </a:rPr>
              <a:t>Component check after compressor removal</a:t>
            </a:r>
          </a:p>
        </p:txBody>
      </p:sp>
      <p:sp>
        <p:nvSpPr>
          <p:cNvPr id="7" name="TextBox 6"/>
          <p:cNvSpPr txBox="1"/>
          <p:nvPr/>
        </p:nvSpPr>
        <p:spPr>
          <a:xfrm>
            <a:off x="3861248" y="1276380"/>
            <a:ext cx="6885542" cy="276999"/>
          </a:xfrm>
          <a:prstGeom prst="rect">
            <a:avLst/>
          </a:prstGeom>
          <a:noFill/>
        </p:spPr>
        <p:txBody>
          <a:bodyPr wrap="square" rtlCol="0">
            <a:spAutoFit/>
          </a:bodyPr>
          <a:lstStyle/>
          <a:p>
            <a:r>
              <a:rPr lang="en-US" sz="1200" dirty="0"/>
              <a:t>Compressor weight is low and excess oil is in accumulator</a:t>
            </a:r>
          </a:p>
        </p:txBody>
      </p:sp>
    </p:spTree>
    <p:extLst>
      <p:ext uri="{BB962C8B-B14F-4D97-AF65-F5344CB8AC3E}">
        <p14:creationId xmlns:p14="http://schemas.microsoft.com/office/powerpoint/2010/main" val="1375649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759791" y="1110948"/>
            <a:ext cx="8672731" cy="5723263"/>
          </a:xfrm>
          <a:prstGeom prst="rect">
            <a:avLst/>
          </a:prstGeom>
        </p:spPr>
      </p:pic>
      <p:sp>
        <p:nvSpPr>
          <p:cNvPr id="3" name="TextBox 2"/>
          <p:cNvSpPr txBox="1"/>
          <p:nvPr/>
        </p:nvSpPr>
        <p:spPr>
          <a:xfrm>
            <a:off x="2963537" y="1400932"/>
            <a:ext cx="5938092" cy="461665"/>
          </a:xfrm>
          <a:prstGeom prst="rect">
            <a:avLst/>
          </a:prstGeom>
          <a:noFill/>
        </p:spPr>
        <p:txBody>
          <a:bodyPr wrap="square" rtlCol="0">
            <a:spAutoFit/>
          </a:bodyPr>
          <a:lstStyle/>
          <a:p>
            <a:r>
              <a:rPr lang="en-US" sz="2400" dirty="0">
                <a:solidFill>
                  <a:srgbClr val="FF0000"/>
                </a:solidFill>
              </a:rPr>
              <a:t>Component check after compressor removal</a:t>
            </a:r>
          </a:p>
        </p:txBody>
      </p:sp>
      <p:sp>
        <p:nvSpPr>
          <p:cNvPr id="4" name="TextBox 3"/>
          <p:cNvSpPr txBox="1"/>
          <p:nvPr/>
        </p:nvSpPr>
        <p:spPr>
          <a:xfrm>
            <a:off x="3861248" y="1738045"/>
            <a:ext cx="6885542" cy="276999"/>
          </a:xfrm>
          <a:prstGeom prst="rect">
            <a:avLst/>
          </a:prstGeom>
          <a:noFill/>
        </p:spPr>
        <p:txBody>
          <a:bodyPr wrap="square" rtlCol="0">
            <a:spAutoFit/>
          </a:bodyPr>
          <a:lstStyle/>
          <a:p>
            <a:r>
              <a:rPr lang="en-US" sz="1200" dirty="0"/>
              <a:t>If there is little oil in the compressors &amp; Accumulator</a:t>
            </a:r>
          </a:p>
        </p:txBody>
      </p:sp>
      <p:sp>
        <p:nvSpPr>
          <p:cNvPr id="5" name="Text Box 25"/>
          <p:cNvSpPr txBox="1">
            <a:spLocks noChangeArrowheads="1"/>
          </p:cNvSpPr>
          <p:nvPr/>
        </p:nvSpPr>
        <p:spPr bwMode="auto">
          <a:xfrm>
            <a:off x="136181" y="820965"/>
            <a:ext cx="6758605" cy="579967"/>
          </a:xfrm>
          <a:prstGeom prst="rect">
            <a:avLst/>
          </a:prstGeom>
          <a:noFill/>
          <a:ln w="9525">
            <a:noFill/>
            <a:miter lim="800000"/>
            <a:headEnd/>
            <a:tailEnd/>
          </a:ln>
        </p:spPr>
        <p:txBody>
          <a:bodyPr wrap="square">
            <a:spAutoFit/>
          </a:bodyPr>
          <a:lstStyle/>
          <a:p>
            <a:pPr indent="268288">
              <a:lnSpc>
                <a:spcPct val="150000"/>
              </a:lnSpc>
              <a:buFontTx/>
              <a:buBlip>
                <a:blip r:embed="rId3"/>
              </a:buBlip>
            </a:pPr>
            <a:r>
              <a:rPr lang="en-US" altLang="ko-KR" sz="2400" b="1" dirty="0">
                <a:latin typeface="Times New Roman" pitchFamily="18" charset="0"/>
                <a:cs typeface="Times New Roman" pitchFamily="18" charset="0"/>
              </a:rPr>
              <a:t>Check points</a:t>
            </a:r>
          </a:p>
        </p:txBody>
      </p:sp>
      <p:sp>
        <p:nvSpPr>
          <p:cNvPr id="7" name="TextBox 6"/>
          <p:cNvSpPr txBox="1"/>
          <p:nvPr/>
        </p:nvSpPr>
        <p:spPr>
          <a:xfrm>
            <a:off x="1393469" y="2199710"/>
            <a:ext cx="4935557" cy="646331"/>
          </a:xfrm>
          <a:prstGeom prst="rect">
            <a:avLst/>
          </a:prstGeom>
          <a:noFill/>
        </p:spPr>
        <p:txBody>
          <a:bodyPr wrap="square" rtlCol="0">
            <a:spAutoFit/>
          </a:bodyPr>
          <a:lstStyle/>
          <a:p>
            <a:pPr marL="285750" indent="-285750">
              <a:buFont typeface="Arial" panose="020B0604020202020204" pitchFamily="34" charset="0"/>
              <a:buChar char="•"/>
            </a:pPr>
            <a:r>
              <a:rPr lang="en-US" dirty="0"/>
              <a:t>Flow nitrogen to check for a blockage.</a:t>
            </a:r>
          </a:p>
          <a:p>
            <a:pPr marL="285750" indent="-285750">
              <a:buFont typeface="Arial" panose="020B0604020202020204" pitchFamily="34" charset="0"/>
              <a:buChar char="•"/>
            </a:pPr>
            <a:r>
              <a:rPr lang="en-US" dirty="0"/>
              <a:t>Cut and check brazed joints</a:t>
            </a:r>
          </a:p>
        </p:txBody>
      </p:sp>
    </p:spTree>
    <p:extLst>
      <p:ext uri="{BB962C8B-B14F-4D97-AF65-F5344CB8AC3E}">
        <p14:creationId xmlns:p14="http://schemas.microsoft.com/office/powerpoint/2010/main" val="189911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34157" y="2423728"/>
            <a:ext cx="9464063" cy="3744025"/>
          </a:xfrm>
          <a:prstGeom prst="rect">
            <a:avLst/>
          </a:prstGeom>
        </p:spPr>
      </p:pic>
      <p:sp>
        <p:nvSpPr>
          <p:cNvPr id="4" name="Text Box 25"/>
          <p:cNvSpPr txBox="1">
            <a:spLocks noChangeArrowheads="1"/>
          </p:cNvSpPr>
          <p:nvPr/>
        </p:nvSpPr>
        <p:spPr bwMode="auto">
          <a:xfrm>
            <a:off x="136181" y="820965"/>
            <a:ext cx="6758605" cy="579967"/>
          </a:xfrm>
          <a:prstGeom prst="rect">
            <a:avLst/>
          </a:prstGeom>
          <a:noFill/>
          <a:ln w="9525">
            <a:noFill/>
            <a:miter lim="800000"/>
            <a:headEnd/>
            <a:tailEnd/>
          </a:ln>
        </p:spPr>
        <p:txBody>
          <a:bodyPr wrap="square">
            <a:spAutoFit/>
          </a:bodyPr>
          <a:lstStyle/>
          <a:p>
            <a:pPr indent="268288">
              <a:lnSpc>
                <a:spcPct val="150000"/>
              </a:lnSpc>
              <a:buFontTx/>
              <a:buBlip>
                <a:blip r:embed="rId3"/>
              </a:buBlip>
            </a:pPr>
            <a:r>
              <a:rPr lang="en-US" altLang="ko-KR" sz="2400" b="1" dirty="0">
                <a:latin typeface="Times New Roman" pitchFamily="18" charset="0"/>
                <a:cs typeface="Times New Roman" pitchFamily="18" charset="0"/>
              </a:rPr>
              <a:t>Flowing nitrogen</a:t>
            </a:r>
          </a:p>
        </p:txBody>
      </p:sp>
      <p:sp>
        <p:nvSpPr>
          <p:cNvPr id="5" name="TextBox 4"/>
          <p:cNvSpPr txBox="1"/>
          <p:nvPr/>
        </p:nvSpPr>
        <p:spPr>
          <a:xfrm>
            <a:off x="1437554" y="1500398"/>
            <a:ext cx="8857271" cy="923330"/>
          </a:xfrm>
          <a:prstGeom prst="rect">
            <a:avLst/>
          </a:prstGeom>
          <a:noFill/>
        </p:spPr>
        <p:txBody>
          <a:bodyPr wrap="square" rtlCol="0">
            <a:spAutoFit/>
          </a:bodyPr>
          <a:lstStyle/>
          <a:p>
            <a:r>
              <a:rPr lang="en-US" dirty="0"/>
              <a:t>Flow nitrogen into the discharge pipe once the compressors are removed. With the system powered down, you should have nitrogen coming out of the suction pipe. If nothing comes out of the suction pipe, you will have to figure out where the blockage is. </a:t>
            </a:r>
          </a:p>
        </p:txBody>
      </p:sp>
      <p:sp>
        <p:nvSpPr>
          <p:cNvPr id="6" name="TextBox 5"/>
          <p:cNvSpPr txBox="1"/>
          <p:nvPr/>
        </p:nvSpPr>
        <p:spPr>
          <a:xfrm>
            <a:off x="1222292" y="6167753"/>
            <a:ext cx="9926778" cy="646331"/>
          </a:xfrm>
          <a:prstGeom prst="rect">
            <a:avLst/>
          </a:prstGeom>
          <a:noFill/>
        </p:spPr>
        <p:txBody>
          <a:bodyPr wrap="square" rtlCol="0">
            <a:spAutoFit/>
          </a:bodyPr>
          <a:lstStyle/>
          <a:p>
            <a:r>
              <a:rPr lang="en-US" dirty="0"/>
              <a:t>Note: Some solenoids may leak, we recommend still checking with the temperature of the oil return line once the compressor is installed. </a:t>
            </a:r>
          </a:p>
        </p:txBody>
      </p:sp>
    </p:spTree>
    <p:extLst>
      <p:ext uri="{BB962C8B-B14F-4D97-AF65-F5344CB8AC3E}">
        <p14:creationId xmlns:p14="http://schemas.microsoft.com/office/powerpoint/2010/main" val="81139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477694" y="1495425"/>
            <a:ext cx="8201025" cy="5362575"/>
          </a:xfrm>
          <a:prstGeom prst="rect">
            <a:avLst/>
          </a:prstGeom>
        </p:spPr>
      </p:pic>
      <p:sp>
        <p:nvSpPr>
          <p:cNvPr id="3" name="Text Box 25"/>
          <p:cNvSpPr txBox="1">
            <a:spLocks noChangeArrowheads="1"/>
          </p:cNvSpPr>
          <p:nvPr/>
        </p:nvSpPr>
        <p:spPr bwMode="auto">
          <a:xfrm>
            <a:off x="136181" y="820965"/>
            <a:ext cx="6758605" cy="579967"/>
          </a:xfrm>
          <a:prstGeom prst="rect">
            <a:avLst/>
          </a:prstGeom>
          <a:noFill/>
          <a:ln w="9525">
            <a:noFill/>
            <a:miter lim="800000"/>
            <a:headEnd/>
            <a:tailEnd/>
          </a:ln>
        </p:spPr>
        <p:txBody>
          <a:bodyPr wrap="square">
            <a:spAutoFit/>
          </a:bodyPr>
          <a:lstStyle/>
          <a:p>
            <a:pPr indent="268288">
              <a:lnSpc>
                <a:spcPct val="150000"/>
              </a:lnSpc>
              <a:buFontTx/>
              <a:buBlip>
                <a:blip r:embed="rId3"/>
              </a:buBlip>
            </a:pPr>
            <a:r>
              <a:rPr lang="en-US" altLang="ko-KR" sz="2400" b="1" dirty="0">
                <a:latin typeface="Times New Roman" pitchFamily="18" charset="0"/>
                <a:cs typeface="Times New Roman" pitchFamily="18" charset="0"/>
              </a:rPr>
              <a:t>Compressor Replacement</a:t>
            </a:r>
          </a:p>
        </p:txBody>
      </p:sp>
      <p:sp>
        <p:nvSpPr>
          <p:cNvPr id="5" name="TextBox 4"/>
          <p:cNvSpPr txBox="1"/>
          <p:nvPr/>
        </p:nvSpPr>
        <p:spPr>
          <a:xfrm>
            <a:off x="2820318" y="1333040"/>
            <a:ext cx="6378766" cy="738664"/>
          </a:xfrm>
          <a:prstGeom prst="rect">
            <a:avLst/>
          </a:prstGeom>
          <a:noFill/>
        </p:spPr>
        <p:txBody>
          <a:bodyPr wrap="square" rtlCol="0">
            <a:spAutoFit/>
          </a:bodyPr>
          <a:lstStyle/>
          <a:p>
            <a:r>
              <a:rPr lang="en-US" altLang="ko-KR" sz="2400" b="1" dirty="0">
                <a:solidFill>
                  <a:srgbClr val="FF0000"/>
                </a:solidFill>
                <a:latin typeface="Times New Roman" pitchFamily="18" charset="0"/>
                <a:cs typeface="Times New Roman" pitchFamily="18" charset="0"/>
              </a:rPr>
              <a:t>Check points after new compressor is installed.</a:t>
            </a:r>
          </a:p>
          <a:p>
            <a:endParaRPr lang="en-US" dirty="0"/>
          </a:p>
        </p:txBody>
      </p:sp>
      <p:sp>
        <p:nvSpPr>
          <p:cNvPr id="7" name="TextBox 6"/>
          <p:cNvSpPr txBox="1"/>
          <p:nvPr/>
        </p:nvSpPr>
        <p:spPr>
          <a:xfrm>
            <a:off x="771181" y="1994053"/>
            <a:ext cx="5794872" cy="1477328"/>
          </a:xfrm>
          <a:prstGeom prst="rect">
            <a:avLst/>
          </a:prstGeom>
          <a:noFill/>
        </p:spPr>
        <p:txBody>
          <a:bodyPr wrap="square" rtlCol="0">
            <a:spAutoFit/>
          </a:bodyPr>
          <a:lstStyle/>
          <a:p>
            <a:r>
              <a:rPr lang="en-US" b="1" dirty="0"/>
              <a:t>Test run to check accumulator oil flow</a:t>
            </a:r>
          </a:p>
          <a:p>
            <a:r>
              <a:rPr lang="en-US" dirty="0"/>
              <a:t>Normal condition: AVR closed temp – AVR open temp &gt; 9˚F</a:t>
            </a:r>
          </a:p>
          <a:p>
            <a:pPr marL="285750" indent="-285750">
              <a:buFont typeface="Arial" panose="020B0604020202020204" pitchFamily="34" charset="0"/>
              <a:buChar char="•"/>
            </a:pPr>
            <a:r>
              <a:rPr lang="en-US" dirty="0"/>
              <a:t>Test run (30 minutes) then disconnect the AVR valve</a:t>
            </a:r>
          </a:p>
          <a:p>
            <a:pPr marL="285750" indent="-285750">
              <a:buFont typeface="Arial" panose="020B0604020202020204" pitchFamily="34" charset="0"/>
              <a:buChar char="•"/>
            </a:pPr>
            <a:r>
              <a:rPr lang="en-US" dirty="0"/>
              <a:t>Warm up pipe by hand for 5 minutes and check temp</a:t>
            </a:r>
          </a:p>
          <a:p>
            <a:pPr marL="285750" indent="-285750">
              <a:buFont typeface="Arial" panose="020B0604020202020204" pitchFamily="34" charset="0"/>
              <a:buChar char="•"/>
            </a:pPr>
            <a:r>
              <a:rPr lang="en-US" dirty="0"/>
              <a:t>Connect the AVR valve and check temp</a:t>
            </a:r>
          </a:p>
        </p:txBody>
      </p:sp>
      <p:graphicFrame>
        <p:nvGraphicFramePr>
          <p:cNvPr id="10" name="Table 9"/>
          <p:cNvGraphicFramePr>
            <a:graphicFrameLocks noGrp="1"/>
          </p:cNvGraphicFramePr>
          <p:nvPr>
            <p:extLst>
              <p:ext uri="{D42A27DB-BD31-4B8C-83A1-F6EECF244321}">
                <p14:modId xmlns:p14="http://schemas.microsoft.com/office/powerpoint/2010/main" val="1095245532"/>
              </p:ext>
            </p:extLst>
          </p:nvPr>
        </p:nvGraphicFramePr>
        <p:xfrm>
          <a:off x="6406646" y="4527932"/>
          <a:ext cx="4885645" cy="1399143"/>
        </p:xfrm>
        <a:graphic>
          <a:graphicData uri="http://schemas.openxmlformats.org/drawingml/2006/table">
            <a:tbl>
              <a:tblPr firstRow="1" bandRow="1">
                <a:tableStyleId>{5C22544A-7EE6-4342-B048-85BDC9FD1C3A}</a:tableStyleId>
              </a:tblPr>
              <a:tblGrid>
                <a:gridCol w="977129">
                  <a:extLst>
                    <a:ext uri="{9D8B030D-6E8A-4147-A177-3AD203B41FA5}">
                      <a16:colId xmlns:a16="http://schemas.microsoft.com/office/drawing/2014/main" val="20000"/>
                    </a:ext>
                  </a:extLst>
                </a:gridCol>
                <a:gridCol w="977129">
                  <a:extLst>
                    <a:ext uri="{9D8B030D-6E8A-4147-A177-3AD203B41FA5}">
                      <a16:colId xmlns:a16="http://schemas.microsoft.com/office/drawing/2014/main" val="20001"/>
                    </a:ext>
                  </a:extLst>
                </a:gridCol>
                <a:gridCol w="977129">
                  <a:extLst>
                    <a:ext uri="{9D8B030D-6E8A-4147-A177-3AD203B41FA5}">
                      <a16:colId xmlns:a16="http://schemas.microsoft.com/office/drawing/2014/main" val="20002"/>
                    </a:ext>
                  </a:extLst>
                </a:gridCol>
                <a:gridCol w="977129">
                  <a:extLst>
                    <a:ext uri="{9D8B030D-6E8A-4147-A177-3AD203B41FA5}">
                      <a16:colId xmlns:a16="http://schemas.microsoft.com/office/drawing/2014/main" val="20003"/>
                    </a:ext>
                  </a:extLst>
                </a:gridCol>
                <a:gridCol w="977129">
                  <a:extLst>
                    <a:ext uri="{9D8B030D-6E8A-4147-A177-3AD203B41FA5}">
                      <a16:colId xmlns:a16="http://schemas.microsoft.com/office/drawing/2014/main" val="20004"/>
                    </a:ext>
                  </a:extLst>
                </a:gridCol>
              </a:tblGrid>
              <a:tr h="556185">
                <a:tc>
                  <a:txBody>
                    <a:bodyPr/>
                    <a:lstStyle/>
                    <a:p>
                      <a:endParaRPr lang="en-US" dirty="0"/>
                    </a:p>
                  </a:txBody>
                  <a:tcPr/>
                </a:tc>
                <a:tc>
                  <a:txBody>
                    <a:bodyPr/>
                    <a:lstStyle/>
                    <a:p>
                      <a:r>
                        <a:rPr lang="en-US" dirty="0"/>
                        <a:t>ODU 1</a:t>
                      </a:r>
                    </a:p>
                  </a:txBody>
                  <a:tcPr/>
                </a:tc>
                <a:tc>
                  <a:txBody>
                    <a:bodyPr/>
                    <a:lstStyle/>
                    <a:p>
                      <a:r>
                        <a:rPr lang="en-US" dirty="0"/>
                        <a:t>ODU 1</a:t>
                      </a:r>
                    </a:p>
                  </a:txBody>
                  <a:tcPr/>
                </a:tc>
                <a:tc>
                  <a:txBody>
                    <a:bodyPr/>
                    <a:lstStyle/>
                    <a:p>
                      <a:r>
                        <a:rPr lang="en-US" dirty="0"/>
                        <a:t>ODU 2 </a:t>
                      </a:r>
                    </a:p>
                  </a:txBody>
                  <a:tcPr/>
                </a:tc>
                <a:tc>
                  <a:txBody>
                    <a:bodyPr/>
                    <a:lstStyle/>
                    <a:p>
                      <a:r>
                        <a:rPr lang="en-US" dirty="0"/>
                        <a:t>ODU 2</a:t>
                      </a:r>
                    </a:p>
                  </a:txBody>
                  <a:tcPr/>
                </a:tc>
                <a:extLst>
                  <a:ext uri="{0D108BD9-81ED-4DB2-BD59-A6C34878D82A}">
                    <a16:rowId xmlns:a16="http://schemas.microsoft.com/office/drawing/2014/main" val="10000"/>
                  </a:ext>
                </a:extLst>
              </a:tr>
              <a:tr h="435334">
                <a:tc>
                  <a:txBody>
                    <a:bodyPr/>
                    <a:lstStyle/>
                    <a:p>
                      <a:endParaRPr lang="en-US" dirty="0"/>
                    </a:p>
                  </a:txBody>
                  <a:tcPr/>
                </a:tc>
                <a:tc>
                  <a:txBody>
                    <a:bodyPr/>
                    <a:lstStyle/>
                    <a:p>
                      <a:r>
                        <a:rPr lang="en-US" dirty="0"/>
                        <a:t>AVR off</a:t>
                      </a:r>
                    </a:p>
                  </a:txBody>
                  <a:tcPr/>
                </a:tc>
                <a:tc>
                  <a:txBody>
                    <a:bodyPr/>
                    <a:lstStyle/>
                    <a:p>
                      <a:r>
                        <a:rPr lang="en-US" dirty="0"/>
                        <a:t>AVR</a:t>
                      </a:r>
                      <a:r>
                        <a:rPr lang="en-US" baseline="0" dirty="0"/>
                        <a:t> on</a:t>
                      </a:r>
                      <a:endParaRPr lang="en-US" dirty="0"/>
                    </a:p>
                  </a:txBody>
                  <a:tcPr/>
                </a:tc>
                <a:tc>
                  <a:txBody>
                    <a:bodyPr/>
                    <a:lstStyle/>
                    <a:p>
                      <a:r>
                        <a:rPr lang="en-US" dirty="0"/>
                        <a:t>AVR off</a:t>
                      </a:r>
                    </a:p>
                  </a:txBody>
                  <a:tcPr/>
                </a:tc>
                <a:tc>
                  <a:txBody>
                    <a:bodyPr/>
                    <a:lstStyle/>
                    <a:p>
                      <a:r>
                        <a:rPr lang="en-US" dirty="0"/>
                        <a:t>AVR</a:t>
                      </a:r>
                      <a:r>
                        <a:rPr lang="en-US" baseline="0" dirty="0"/>
                        <a:t> on</a:t>
                      </a:r>
                      <a:endParaRPr lang="en-US" dirty="0"/>
                    </a:p>
                  </a:txBody>
                  <a:tcPr/>
                </a:tc>
                <a:extLst>
                  <a:ext uri="{0D108BD9-81ED-4DB2-BD59-A6C34878D82A}">
                    <a16:rowId xmlns:a16="http://schemas.microsoft.com/office/drawing/2014/main" val="10001"/>
                  </a:ext>
                </a:extLst>
              </a:tr>
              <a:tr h="407624">
                <a:tc>
                  <a:txBody>
                    <a:bodyPr/>
                    <a:lstStyle/>
                    <a:p>
                      <a:r>
                        <a:rPr lang="en-US" dirty="0"/>
                        <a:t>AVR </a:t>
                      </a:r>
                    </a:p>
                  </a:txBody>
                  <a:tcPr/>
                </a:tc>
                <a:tc>
                  <a:txBody>
                    <a:bodyPr/>
                    <a:lstStyle/>
                    <a:p>
                      <a:r>
                        <a:rPr lang="en-US" dirty="0"/>
                        <a:t>71.6</a:t>
                      </a:r>
                    </a:p>
                  </a:txBody>
                  <a:tcPr/>
                </a:tc>
                <a:tc>
                  <a:txBody>
                    <a:bodyPr/>
                    <a:lstStyle/>
                    <a:p>
                      <a:r>
                        <a:rPr lang="en-US" dirty="0"/>
                        <a:t>51.26</a:t>
                      </a:r>
                    </a:p>
                  </a:txBody>
                  <a:tcPr/>
                </a:tc>
                <a:tc>
                  <a:txBody>
                    <a:bodyPr/>
                    <a:lstStyle/>
                    <a:p>
                      <a:r>
                        <a:rPr lang="en-US" dirty="0"/>
                        <a:t>68</a:t>
                      </a:r>
                    </a:p>
                  </a:txBody>
                  <a:tcPr/>
                </a:tc>
                <a:tc>
                  <a:txBody>
                    <a:bodyPr/>
                    <a:lstStyle/>
                    <a:p>
                      <a:r>
                        <a:rPr lang="en-US" dirty="0"/>
                        <a:t>66.2</a:t>
                      </a:r>
                    </a:p>
                  </a:txBody>
                  <a:tcPr/>
                </a:tc>
                <a:extLst>
                  <a:ext uri="{0D108BD9-81ED-4DB2-BD59-A6C34878D82A}">
                    <a16:rowId xmlns:a16="http://schemas.microsoft.com/office/drawing/2014/main" val="10002"/>
                  </a:ext>
                </a:extLst>
              </a:tr>
            </a:tbl>
          </a:graphicData>
        </a:graphic>
      </p:graphicFrame>
      <p:cxnSp>
        <p:nvCxnSpPr>
          <p:cNvPr id="12" name="Straight Arrow Connector 11"/>
          <p:cNvCxnSpPr/>
          <p:nvPr/>
        </p:nvCxnSpPr>
        <p:spPr>
          <a:xfrm>
            <a:off x="10025350" y="5693884"/>
            <a:ext cx="18728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161663" y="5693884"/>
            <a:ext cx="18728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Explosion 2 13"/>
          <p:cNvSpPr/>
          <p:nvPr/>
        </p:nvSpPr>
        <p:spPr>
          <a:xfrm rot="2115255">
            <a:off x="10256703" y="5299114"/>
            <a:ext cx="826265" cy="837282"/>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385232" y="5961799"/>
            <a:ext cx="1101684" cy="369332"/>
          </a:xfrm>
          <a:prstGeom prst="rect">
            <a:avLst/>
          </a:prstGeom>
          <a:noFill/>
        </p:spPr>
        <p:txBody>
          <a:bodyPr wrap="square" rtlCol="0">
            <a:spAutoFit/>
          </a:bodyPr>
          <a:lstStyle/>
          <a:p>
            <a:r>
              <a:rPr lang="en-US" dirty="0">
                <a:solidFill>
                  <a:srgbClr val="FF0000"/>
                </a:solidFill>
              </a:rPr>
              <a:t>NG</a:t>
            </a:r>
          </a:p>
        </p:txBody>
      </p:sp>
    </p:spTree>
    <p:extLst>
      <p:ext uri="{BB962C8B-B14F-4D97-AF65-F5344CB8AC3E}">
        <p14:creationId xmlns:p14="http://schemas.microsoft.com/office/powerpoint/2010/main" val="3705352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16923" y="1057527"/>
            <a:ext cx="7977073" cy="5532626"/>
          </a:xfrm>
          <a:prstGeom prst="rect">
            <a:avLst/>
          </a:prstGeom>
        </p:spPr>
      </p:pic>
      <p:sp>
        <p:nvSpPr>
          <p:cNvPr id="4" name="TextBox 3"/>
          <p:cNvSpPr txBox="1"/>
          <p:nvPr/>
        </p:nvSpPr>
        <p:spPr>
          <a:xfrm>
            <a:off x="1397369" y="1400932"/>
            <a:ext cx="5497417" cy="1477328"/>
          </a:xfrm>
          <a:prstGeom prst="rect">
            <a:avLst/>
          </a:prstGeom>
          <a:noFill/>
        </p:spPr>
        <p:txBody>
          <a:bodyPr wrap="square" rtlCol="0">
            <a:spAutoFit/>
          </a:bodyPr>
          <a:lstStyle/>
          <a:p>
            <a:r>
              <a:rPr lang="en-US" dirty="0">
                <a:solidFill>
                  <a:srgbClr val="FF0000"/>
                </a:solidFill>
              </a:rPr>
              <a:t>Start in heating test run to check the oil separators</a:t>
            </a:r>
          </a:p>
          <a:p>
            <a:r>
              <a:rPr lang="en-US" dirty="0"/>
              <a:t>Normal Condition: Check point temp = Saturated </a:t>
            </a:r>
            <a:r>
              <a:rPr lang="en-US" dirty="0" err="1"/>
              <a:t>T_Pd</a:t>
            </a:r>
            <a:endParaRPr lang="en-US" dirty="0"/>
          </a:p>
          <a:p>
            <a:r>
              <a:rPr lang="en-US" dirty="0"/>
              <a:t>Abnormal: Check point temp = surrounding temp</a:t>
            </a:r>
          </a:p>
          <a:p>
            <a:endParaRPr lang="en-US" dirty="0"/>
          </a:p>
          <a:p>
            <a:r>
              <a:rPr lang="en-US" dirty="0"/>
              <a:t>Check point: Oil line leaving oil separators</a:t>
            </a:r>
          </a:p>
        </p:txBody>
      </p:sp>
      <p:sp>
        <p:nvSpPr>
          <p:cNvPr id="5" name="Text Box 25"/>
          <p:cNvSpPr txBox="1">
            <a:spLocks noChangeArrowheads="1"/>
          </p:cNvSpPr>
          <p:nvPr/>
        </p:nvSpPr>
        <p:spPr bwMode="auto">
          <a:xfrm>
            <a:off x="136181" y="820965"/>
            <a:ext cx="6758605" cy="579967"/>
          </a:xfrm>
          <a:prstGeom prst="rect">
            <a:avLst/>
          </a:prstGeom>
          <a:noFill/>
          <a:ln w="9525">
            <a:noFill/>
            <a:miter lim="800000"/>
            <a:headEnd/>
            <a:tailEnd/>
          </a:ln>
        </p:spPr>
        <p:txBody>
          <a:bodyPr wrap="square">
            <a:spAutoFit/>
          </a:bodyPr>
          <a:lstStyle/>
          <a:p>
            <a:pPr indent="268288">
              <a:lnSpc>
                <a:spcPct val="150000"/>
              </a:lnSpc>
              <a:buFontTx/>
              <a:buBlip>
                <a:blip r:embed="rId3"/>
              </a:buBlip>
            </a:pPr>
            <a:r>
              <a:rPr lang="en-US" altLang="ko-KR" sz="2400" b="1" dirty="0">
                <a:latin typeface="Times New Roman" pitchFamily="18" charset="0"/>
                <a:cs typeface="Times New Roman" pitchFamily="18" charset="0"/>
              </a:rPr>
              <a:t>Compressor Replacement</a:t>
            </a:r>
          </a:p>
        </p:txBody>
      </p:sp>
      <p:sp>
        <p:nvSpPr>
          <p:cNvPr id="2" name="Rectangle 1"/>
          <p:cNvSpPr/>
          <p:nvPr/>
        </p:nvSpPr>
        <p:spPr>
          <a:xfrm>
            <a:off x="11320141" y="6714609"/>
            <a:ext cx="1346844" cy="369332"/>
          </a:xfrm>
          <a:prstGeom prst="rect">
            <a:avLst/>
          </a:prstGeom>
        </p:spPr>
        <p:txBody>
          <a:bodyPr wrap="none">
            <a:spAutoFit/>
          </a:bodyPr>
          <a:lstStyle/>
          <a:p>
            <a:r>
              <a:rPr lang="en-US" dirty="0"/>
              <a:t>1325S1097X</a:t>
            </a:r>
          </a:p>
        </p:txBody>
      </p:sp>
    </p:spTree>
    <p:extLst>
      <p:ext uri="{BB962C8B-B14F-4D97-AF65-F5344CB8AC3E}">
        <p14:creationId xmlns:p14="http://schemas.microsoft.com/office/powerpoint/2010/main" val="3090459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pt_title_color_trane.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5" name="Trane_100YearLogo_1C_REV.png" descr="/Volumes/GL/Client_Work/IRCO/12-IRCO-0353-Trane 100 Anniversary Bug/Production/12-IRCO-353-Trane_100YearLogo/1Color_Reversed/Trane_100YearLogo_1C_REV.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52463" y="5519738"/>
            <a:ext cx="1027112" cy="619125"/>
          </a:xfrm>
          <a:prstGeom prst="rect">
            <a:avLst/>
          </a:prstGeom>
          <a:noFill/>
          <a:ln w="9525">
            <a:noFill/>
            <a:miter lim="800000"/>
            <a:headEnd/>
            <a:tailEnd/>
          </a:ln>
        </p:spPr>
      </p:pic>
      <p:sp>
        <p:nvSpPr>
          <p:cNvPr id="7" name="Subtitle 2"/>
          <p:cNvSpPr txBox="1">
            <a:spLocks/>
          </p:cNvSpPr>
          <p:nvPr/>
        </p:nvSpPr>
        <p:spPr>
          <a:xfrm>
            <a:off x="1818290" y="4327089"/>
            <a:ext cx="8607972" cy="1043697"/>
          </a:xfrm>
          <a:prstGeom prst="rect">
            <a:avLst/>
          </a:prstGeom>
          <a:extLst>
            <a:ext uri="{FAA26D3D-D897-4be2-8F04-BA451C77F1D7}"/>
          </a:extLst>
        </p:spPr>
        <p:txBody>
          <a:bodyPr/>
          <a:lstStyle>
            <a:defPPr>
              <a:defRPr lang="ko-KR"/>
            </a:defPPr>
            <a:lvl1pPr algn="l" rtl="0" fontAlgn="base">
              <a:spcBef>
                <a:spcPct val="0"/>
              </a:spcBef>
              <a:spcAft>
                <a:spcPct val="0"/>
              </a:spcAft>
              <a:defRPr kumimoji="1" sz="1400" b="1" kern="1200">
                <a:solidFill>
                  <a:srgbClr val="0000FF"/>
                </a:solidFill>
                <a:latin typeface="맑은 고딕" pitchFamily="50" charset="-127"/>
                <a:ea typeface="맑은 고딕" pitchFamily="50" charset="-127"/>
                <a:cs typeface="+mn-cs"/>
              </a:defRPr>
            </a:lvl1pPr>
            <a:lvl2pPr marL="457200" algn="l" rtl="0" fontAlgn="base">
              <a:spcBef>
                <a:spcPct val="0"/>
              </a:spcBef>
              <a:spcAft>
                <a:spcPct val="0"/>
              </a:spcAft>
              <a:defRPr kumimoji="1" sz="1400" b="1" kern="1200">
                <a:solidFill>
                  <a:srgbClr val="0000FF"/>
                </a:solidFill>
                <a:latin typeface="맑은 고딕" pitchFamily="50" charset="-127"/>
                <a:ea typeface="맑은 고딕" pitchFamily="50" charset="-127"/>
                <a:cs typeface="+mn-cs"/>
              </a:defRPr>
            </a:lvl2pPr>
            <a:lvl3pPr marL="914400" algn="l" rtl="0" fontAlgn="base">
              <a:spcBef>
                <a:spcPct val="0"/>
              </a:spcBef>
              <a:spcAft>
                <a:spcPct val="0"/>
              </a:spcAft>
              <a:defRPr kumimoji="1" sz="1400" b="1" kern="1200">
                <a:solidFill>
                  <a:srgbClr val="0000FF"/>
                </a:solidFill>
                <a:latin typeface="맑은 고딕" pitchFamily="50" charset="-127"/>
                <a:ea typeface="맑은 고딕" pitchFamily="50" charset="-127"/>
                <a:cs typeface="+mn-cs"/>
              </a:defRPr>
            </a:lvl3pPr>
            <a:lvl4pPr marL="1371600" algn="l" rtl="0" fontAlgn="base">
              <a:spcBef>
                <a:spcPct val="0"/>
              </a:spcBef>
              <a:spcAft>
                <a:spcPct val="0"/>
              </a:spcAft>
              <a:defRPr kumimoji="1" sz="1400" b="1" kern="1200">
                <a:solidFill>
                  <a:srgbClr val="0000FF"/>
                </a:solidFill>
                <a:latin typeface="맑은 고딕" pitchFamily="50" charset="-127"/>
                <a:ea typeface="맑은 고딕" pitchFamily="50" charset="-127"/>
                <a:cs typeface="+mn-cs"/>
              </a:defRPr>
            </a:lvl4pPr>
            <a:lvl5pPr marL="1828800" algn="l" rtl="0" fontAlgn="base">
              <a:spcBef>
                <a:spcPct val="0"/>
              </a:spcBef>
              <a:spcAft>
                <a:spcPct val="0"/>
              </a:spcAft>
              <a:defRPr kumimoji="1" sz="1400" b="1" kern="1200">
                <a:solidFill>
                  <a:srgbClr val="0000FF"/>
                </a:solidFill>
                <a:latin typeface="맑은 고딕" pitchFamily="50" charset="-127"/>
                <a:ea typeface="맑은 고딕" pitchFamily="50" charset="-127"/>
                <a:cs typeface="+mn-cs"/>
              </a:defRPr>
            </a:lvl5pPr>
            <a:lvl6pPr marL="2286000" algn="l" defTabSz="914400" rtl="0" eaLnBrk="1" latinLnBrk="1" hangingPunct="1">
              <a:defRPr kumimoji="1" sz="1400" b="1" kern="1200">
                <a:solidFill>
                  <a:srgbClr val="0000FF"/>
                </a:solidFill>
                <a:latin typeface="맑은 고딕" pitchFamily="50" charset="-127"/>
                <a:ea typeface="맑은 고딕" pitchFamily="50" charset="-127"/>
                <a:cs typeface="+mn-cs"/>
              </a:defRPr>
            </a:lvl6pPr>
            <a:lvl7pPr marL="2743200" algn="l" defTabSz="914400" rtl="0" eaLnBrk="1" latinLnBrk="1" hangingPunct="1">
              <a:defRPr kumimoji="1" sz="1400" b="1" kern="1200">
                <a:solidFill>
                  <a:srgbClr val="0000FF"/>
                </a:solidFill>
                <a:latin typeface="맑은 고딕" pitchFamily="50" charset="-127"/>
                <a:ea typeface="맑은 고딕" pitchFamily="50" charset="-127"/>
                <a:cs typeface="+mn-cs"/>
              </a:defRPr>
            </a:lvl7pPr>
            <a:lvl8pPr marL="3200400" algn="l" defTabSz="914400" rtl="0" eaLnBrk="1" latinLnBrk="1" hangingPunct="1">
              <a:defRPr kumimoji="1" sz="1400" b="1" kern="1200">
                <a:solidFill>
                  <a:srgbClr val="0000FF"/>
                </a:solidFill>
                <a:latin typeface="맑은 고딕" pitchFamily="50" charset="-127"/>
                <a:ea typeface="맑은 고딕" pitchFamily="50" charset="-127"/>
                <a:cs typeface="+mn-cs"/>
              </a:defRPr>
            </a:lvl8pPr>
            <a:lvl9pPr marL="3657600" algn="l" defTabSz="914400" rtl="0" eaLnBrk="1" latinLnBrk="1" hangingPunct="1">
              <a:defRPr kumimoji="1" sz="1400" b="1" kern="1200">
                <a:solidFill>
                  <a:srgbClr val="0000FF"/>
                </a:solidFill>
                <a:latin typeface="맑은 고딕" pitchFamily="50" charset="-127"/>
                <a:ea typeface="맑은 고딕" pitchFamily="50" charset="-127"/>
                <a:cs typeface="+mn-cs"/>
              </a:defRPr>
            </a:lvl9pPr>
          </a:lstStyle>
          <a:p>
            <a:pPr marL="342900" indent="-342900" eaLnBrk="0" hangingPunct="0">
              <a:spcBef>
                <a:spcPct val="20000"/>
              </a:spcBef>
              <a:buClr>
                <a:schemeClr val="tx2">
                  <a:lumMod val="60000"/>
                  <a:lumOff val="40000"/>
                </a:schemeClr>
              </a:buClr>
              <a:buSzPct val="110000"/>
              <a:defRPr/>
            </a:pPr>
            <a:r>
              <a:rPr lang="en-US" sz="2000" i="1" kern="0" dirty="0">
                <a:solidFill>
                  <a:schemeClr val="bg1"/>
                </a:solidFill>
                <a:latin typeface="+mn-lt"/>
                <a:ea typeface="+mn-ea"/>
                <a:cs typeface="ＭＳ Ｐゴシック" charset="0"/>
              </a:rPr>
              <a:t>Presented by: </a:t>
            </a:r>
            <a:r>
              <a:rPr lang="en-US" sz="2000" b="0" i="1" kern="0" dirty="0">
                <a:solidFill>
                  <a:schemeClr val="bg1"/>
                </a:solidFill>
                <a:cs typeface="ＭＳ Ｐゴシック" charset="0"/>
              </a:rPr>
              <a:t>Peter Kallas III , Jay Broadrick</a:t>
            </a:r>
          </a:p>
          <a:p>
            <a:pPr marL="342900" indent="-342900" eaLnBrk="0" hangingPunct="0">
              <a:spcBef>
                <a:spcPct val="20000"/>
              </a:spcBef>
              <a:buClr>
                <a:schemeClr val="tx2">
                  <a:lumMod val="60000"/>
                  <a:lumOff val="40000"/>
                </a:schemeClr>
              </a:buClr>
              <a:buSzPct val="110000"/>
              <a:defRPr/>
            </a:pPr>
            <a:r>
              <a:rPr lang="en-US" sz="2000" i="1" kern="0" dirty="0">
                <a:solidFill>
                  <a:schemeClr val="bg1"/>
                </a:solidFill>
                <a:latin typeface="+mn-lt"/>
                <a:ea typeface="+mn-ea"/>
                <a:cs typeface="ＭＳ Ｐゴシック" charset="0"/>
              </a:rPr>
              <a:t>Supported by:</a:t>
            </a:r>
            <a:r>
              <a:rPr lang="en-US" sz="2000" b="0" i="1" kern="0" dirty="0">
                <a:solidFill>
                  <a:schemeClr val="bg1"/>
                </a:solidFill>
                <a:latin typeface="+mn-lt"/>
                <a:cs typeface="ＭＳ Ｐゴシック" charset="0"/>
              </a:rPr>
              <a:t> </a:t>
            </a:r>
            <a:r>
              <a:rPr lang="en-US" sz="1600" b="0" i="1" kern="0" dirty="0">
                <a:solidFill>
                  <a:schemeClr val="bg1"/>
                </a:solidFill>
                <a:cs typeface="ＭＳ Ｐゴシック" charset="0"/>
              </a:rPr>
              <a:t>John Willis, Jason Hamm, Jim Lawrence &amp; Paul Solberg</a:t>
            </a:r>
            <a:endParaRPr lang="en-US" sz="1800" b="0" i="1" kern="0" dirty="0">
              <a:solidFill>
                <a:schemeClr val="bg1"/>
              </a:solidFill>
              <a:cs typeface="ＭＳ Ｐゴシック" charset="0"/>
            </a:endParaRPr>
          </a:p>
        </p:txBody>
      </p:sp>
      <p:sp>
        <p:nvSpPr>
          <p:cNvPr id="8" name="TextBox 7"/>
          <p:cNvSpPr txBox="1"/>
          <p:nvPr/>
        </p:nvSpPr>
        <p:spPr>
          <a:xfrm>
            <a:off x="3586494" y="2425915"/>
            <a:ext cx="7546114" cy="584775"/>
          </a:xfrm>
          <a:prstGeom prst="rect">
            <a:avLst/>
          </a:prstGeom>
          <a:noFill/>
        </p:spPr>
        <p:txBody>
          <a:bodyPr wrap="square" rtlCol="0">
            <a:spAutoFit/>
          </a:bodyPr>
          <a:lstStyle/>
          <a:p>
            <a:r>
              <a:rPr lang="en-US" sz="3200" dirty="0">
                <a:solidFill>
                  <a:schemeClr val="bg1"/>
                </a:solidFill>
                <a:latin typeface="Arial" pitchFamily="34" charset="0"/>
                <a:cs typeface="Arial" pitchFamily="34" charset="0"/>
              </a:rPr>
              <a:t>Troubleshooting and Service. </a:t>
            </a:r>
            <a:endParaRPr lang="en-US" sz="3200" b="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37284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76854" y="1313711"/>
            <a:ext cx="8839121" cy="4443398"/>
          </a:xfrm>
          <a:prstGeom prst="rect">
            <a:avLst/>
          </a:prstGeom>
        </p:spPr>
      </p:pic>
      <p:sp>
        <p:nvSpPr>
          <p:cNvPr id="4" name="TextBox 3"/>
          <p:cNvSpPr txBox="1"/>
          <p:nvPr/>
        </p:nvSpPr>
        <p:spPr>
          <a:xfrm>
            <a:off x="504496" y="4887311"/>
            <a:ext cx="4246179" cy="1477328"/>
          </a:xfrm>
          <a:prstGeom prst="rect">
            <a:avLst/>
          </a:prstGeom>
          <a:noFill/>
        </p:spPr>
        <p:txBody>
          <a:bodyPr wrap="square" rtlCol="0">
            <a:spAutoFit/>
          </a:bodyPr>
          <a:lstStyle/>
          <a:p>
            <a:r>
              <a:rPr lang="en-US" dirty="0"/>
              <a:t>Cause of abnormal oil</a:t>
            </a:r>
          </a:p>
          <a:p>
            <a:pPr marL="285750" indent="-285750">
              <a:buFont typeface="Arial" panose="020B0604020202020204" pitchFamily="34" charset="0"/>
              <a:buChar char="•"/>
            </a:pPr>
            <a:r>
              <a:rPr lang="en-US" dirty="0"/>
              <a:t>Restricted pipe due to alien substance</a:t>
            </a:r>
          </a:p>
          <a:p>
            <a:pPr marL="285750" indent="-285750">
              <a:buFont typeface="Arial" panose="020B0604020202020204" pitchFamily="34" charset="0"/>
              <a:buChar char="•"/>
            </a:pPr>
            <a:r>
              <a:rPr lang="en-US" dirty="0"/>
              <a:t>Restricted pipe due to poor installation practices</a:t>
            </a:r>
          </a:p>
          <a:p>
            <a:pPr marL="285750" indent="-285750">
              <a:buFont typeface="Arial" panose="020B0604020202020204" pitchFamily="34" charset="0"/>
              <a:buChar char="•"/>
            </a:pPr>
            <a:r>
              <a:rPr lang="en-US" dirty="0"/>
              <a:t>AVR(Accumulator Return Valve) Failure</a:t>
            </a:r>
          </a:p>
        </p:txBody>
      </p:sp>
    </p:spTree>
    <p:extLst>
      <p:ext uri="{BB962C8B-B14F-4D97-AF65-F5344CB8AC3E}">
        <p14:creationId xmlns:p14="http://schemas.microsoft.com/office/powerpoint/2010/main" val="4148169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5"/>
          <p:cNvSpPr txBox="1">
            <a:spLocks noChangeArrowheads="1"/>
          </p:cNvSpPr>
          <p:nvPr/>
        </p:nvSpPr>
        <p:spPr bwMode="auto">
          <a:xfrm>
            <a:off x="136181" y="820965"/>
            <a:ext cx="6758605" cy="579967"/>
          </a:xfrm>
          <a:prstGeom prst="rect">
            <a:avLst/>
          </a:prstGeom>
          <a:noFill/>
          <a:ln w="9525">
            <a:noFill/>
            <a:miter lim="800000"/>
            <a:headEnd/>
            <a:tailEnd/>
          </a:ln>
        </p:spPr>
        <p:txBody>
          <a:bodyPr wrap="square">
            <a:spAutoFit/>
          </a:bodyPr>
          <a:lstStyle/>
          <a:p>
            <a:pPr indent="268288">
              <a:lnSpc>
                <a:spcPct val="150000"/>
              </a:lnSpc>
              <a:buFontTx/>
              <a:buBlip>
                <a:blip r:embed="rId2"/>
              </a:buBlip>
            </a:pPr>
            <a:r>
              <a:rPr lang="en-US" altLang="ko-KR" sz="2400" b="1" dirty="0">
                <a:latin typeface="Times New Roman" pitchFamily="18" charset="0"/>
                <a:cs typeface="Times New Roman" pitchFamily="18" charset="0"/>
              </a:rPr>
              <a:t>How to change a compressor</a:t>
            </a:r>
          </a:p>
        </p:txBody>
      </p:sp>
      <p:sp>
        <p:nvSpPr>
          <p:cNvPr id="4" name="TextBox 3"/>
          <p:cNvSpPr txBox="1"/>
          <p:nvPr/>
        </p:nvSpPr>
        <p:spPr>
          <a:xfrm>
            <a:off x="3689132" y="1923393"/>
            <a:ext cx="5423337" cy="461665"/>
          </a:xfrm>
          <a:prstGeom prst="rect">
            <a:avLst/>
          </a:prstGeom>
          <a:noFill/>
        </p:spPr>
        <p:txBody>
          <a:bodyPr wrap="square" rtlCol="0">
            <a:spAutoFit/>
          </a:bodyPr>
          <a:lstStyle/>
          <a:p>
            <a:r>
              <a:rPr lang="en-US" sz="2400" dirty="0"/>
              <a:t>Parts inspection and replacement</a:t>
            </a:r>
          </a:p>
        </p:txBody>
      </p:sp>
      <p:pic>
        <p:nvPicPr>
          <p:cNvPr id="5" name="Picture 4"/>
          <p:cNvPicPr>
            <a:picLocks noChangeAspect="1"/>
          </p:cNvPicPr>
          <p:nvPr/>
        </p:nvPicPr>
        <p:blipFill>
          <a:blip r:embed="rId3"/>
          <a:stretch>
            <a:fillRect/>
          </a:stretch>
        </p:blipFill>
        <p:spPr>
          <a:xfrm>
            <a:off x="1481506" y="2385058"/>
            <a:ext cx="9049860" cy="4217215"/>
          </a:xfrm>
          <a:prstGeom prst="rect">
            <a:avLst/>
          </a:prstGeom>
        </p:spPr>
      </p:pic>
    </p:spTree>
    <p:extLst>
      <p:ext uri="{BB962C8B-B14F-4D97-AF65-F5344CB8AC3E}">
        <p14:creationId xmlns:p14="http://schemas.microsoft.com/office/powerpoint/2010/main" val="1755577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9485" y="2075350"/>
            <a:ext cx="10543142" cy="2862322"/>
          </a:xfrm>
          <a:prstGeom prst="rect">
            <a:avLst/>
          </a:prstGeom>
          <a:noFill/>
        </p:spPr>
        <p:txBody>
          <a:bodyPr wrap="square" rtlCol="0">
            <a:spAutoFit/>
          </a:bodyPr>
          <a:lstStyle/>
          <a:p>
            <a:pPr marL="342900" indent="-342900">
              <a:buFont typeface="+mj-lt"/>
              <a:buAutoNum type="arabicPeriod"/>
            </a:pPr>
            <a:r>
              <a:rPr lang="en-US" dirty="0"/>
              <a:t>Turn power off to the ODU</a:t>
            </a:r>
          </a:p>
          <a:p>
            <a:pPr marL="342900" indent="-342900">
              <a:buFont typeface="+mj-lt"/>
              <a:buAutoNum type="arabicPeriod"/>
            </a:pPr>
            <a:r>
              <a:rPr lang="en-US" dirty="0"/>
              <a:t>Reclaim the refrigerant in ODU (Use working compressor for a pump out to speed up the reclaim process) After pump out there will be approximately 3.3 </a:t>
            </a:r>
            <a:r>
              <a:rPr lang="en-US" dirty="0" err="1"/>
              <a:t>lbs</a:t>
            </a:r>
            <a:r>
              <a:rPr lang="en-US" dirty="0"/>
              <a:t> in the ODU.</a:t>
            </a:r>
          </a:p>
          <a:p>
            <a:pPr marL="342900" indent="-342900">
              <a:buFont typeface="+mj-lt"/>
              <a:buAutoNum type="arabicPeriod"/>
            </a:pPr>
            <a:r>
              <a:rPr lang="en-US" dirty="0"/>
              <a:t>Remove bad compressor</a:t>
            </a:r>
          </a:p>
          <a:p>
            <a:pPr marL="342900" indent="-342900">
              <a:buFont typeface="+mj-lt"/>
              <a:buAutoNum type="arabicPeriod"/>
            </a:pPr>
            <a:r>
              <a:rPr lang="en-US" dirty="0"/>
              <a:t>Weigh old compressor and new compressor</a:t>
            </a:r>
          </a:p>
          <a:p>
            <a:pPr marL="342900" indent="-342900">
              <a:buFont typeface="+mj-lt"/>
              <a:buAutoNum type="arabicPeriod"/>
            </a:pPr>
            <a:r>
              <a:rPr lang="en-US" dirty="0"/>
              <a:t>Check oil color and do an acid test on the failed compressor</a:t>
            </a:r>
          </a:p>
          <a:p>
            <a:pPr marL="342900" indent="-342900">
              <a:buFont typeface="+mj-lt"/>
              <a:buAutoNum type="arabicPeriod"/>
            </a:pPr>
            <a:r>
              <a:rPr lang="en-US" dirty="0"/>
              <a:t>Follow the chart on the previous slide depending on the conditions of the oil</a:t>
            </a:r>
          </a:p>
          <a:p>
            <a:pPr marL="342900" indent="-342900">
              <a:buFont typeface="+mj-lt"/>
              <a:buAutoNum type="arabicPeriod"/>
            </a:pPr>
            <a:r>
              <a:rPr lang="en-US" dirty="0"/>
              <a:t>Install new parts and preform a triple evacuation per installation instructions</a:t>
            </a:r>
          </a:p>
          <a:p>
            <a:pPr marL="342900" indent="-342900">
              <a:buFont typeface="+mj-lt"/>
              <a:buAutoNum type="arabicPeriod"/>
            </a:pPr>
            <a:r>
              <a:rPr lang="en-US" dirty="0"/>
              <a:t>Add the same amount of refrigerant that you removed</a:t>
            </a:r>
          </a:p>
          <a:p>
            <a:pPr marL="342900" indent="-342900">
              <a:buFont typeface="+mj-lt"/>
              <a:buAutoNum type="arabicPeriod"/>
            </a:pPr>
            <a:endParaRPr lang="en-US" dirty="0"/>
          </a:p>
        </p:txBody>
      </p:sp>
      <p:sp>
        <p:nvSpPr>
          <p:cNvPr id="4" name="Text Box 25"/>
          <p:cNvSpPr txBox="1">
            <a:spLocks noChangeArrowheads="1"/>
          </p:cNvSpPr>
          <p:nvPr/>
        </p:nvSpPr>
        <p:spPr bwMode="auto">
          <a:xfrm>
            <a:off x="136181" y="820965"/>
            <a:ext cx="6758605" cy="579967"/>
          </a:xfrm>
          <a:prstGeom prst="rect">
            <a:avLst/>
          </a:prstGeom>
          <a:noFill/>
          <a:ln w="9525">
            <a:noFill/>
            <a:miter lim="800000"/>
            <a:headEnd/>
            <a:tailEnd/>
          </a:ln>
        </p:spPr>
        <p:txBody>
          <a:bodyPr wrap="square">
            <a:spAutoFit/>
          </a:bodyPr>
          <a:lstStyle/>
          <a:p>
            <a:pPr indent="268288">
              <a:lnSpc>
                <a:spcPct val="150000"/>
              </a:lnSpc>
              <a:buFontTx/>
              <a:buBlip>
                <a:blip r:embed="rId2"/>
              </a:buBlip>
            </a:pPr>
            <a:r>
              <a:rPr lang="en-US" altLang="ko-KR" sz="2400" b="1" dirty="0">
                <a:latin typeface="Times New Roman" pitchFamily="18" charset="0"/>
                <a:cs typeface="Times New Roman" pitchFamily="18" charset="0"/>
              </a:rPr>
              <a:t>How to change a compressor</a:t>
            </a:r>
          </a:p>
        </p:txBody>
      </p:sp>
    </p:spTree>
    <p:extLst>
      <p:ext uri="{BB962C8B-B14F-4D97-AF65-F5344CB8AC3E}">
        <p14:creationId xmlns:p14="http://schemas.microsoft.com/office/powerpoint/2010/main" val="2849035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10157" y="902726"/>
            <a:ext cx="9153357" cy="5622062"/>
          </a:xfrm>
          <a:prstGeom prst="rect">
            <a:avLst/>
          </a:prstGeom>
        </p:spPr>
      </p:pic>
    </p:spTree>
    <p:extLst>
      <p:ext uri="{BB962C8B-B14F-4D97-AF65-F5344CB8AC3E}">
        <p14:creationId xmlns:p14="http://schemas.microsoft.com/office/powerpoint/2010/main" val="148613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5"/>
          <p:cNvSpPr txBox="1">
            <a:spLocks noChangeArrowheads="1"/>
          </p:cNvSpPr>
          <p:nvPr/>
        </p:nvSpPr>
        <p:spPr bwMode="auto">
          <a:xfrm>
            <a:off x="136181" y="820965"/>
            <a:ext cx="6758605" cy="579967"/>
          </a:xfrm>
          <a:prstGeom prst="rect">
            <a:avLst/>
          </a:prstGeom>
          <a:noFill/>
          <a:ln w="9525">
            <a:noFill/>
            <a:miter lim="800000"/>
            <a:headEnd/>
            <a:tailEnd/>
          </a:ln>
        </p:spPr>
        <p:txBody>
          <a:bodyPr wrap="square">
            <a:spAutoFit/>
          </a:bodyPr>
          <a:lstStyle/>
          <a:p>
            <a:pPr indent="268288">
              <a:lnSpc>
                <a:spcPct val="150000"/>
              </a:lnSpc>
              <a:buFontTx/>
              <a:buBlip>
                <a:blip r:embed="rId2"/>
              </a:buBlip>
            </a:pPr>
            <a:r>
              <a:rPr lang="en-US" altLang="ko-KR" sz="2400" b="1" dirty="0">
                <a:latin typeface="Times New Roman" pitchFamily="18" charset="0"/>
                <a:cs typeface="Times New Roman" pitchFamily="18" charset="0"/>
              </a:rPr>
              <a:t>Determining oil level</a:t>
            </a:r>
          </a:p>
        </p:txBody>
      </p:sp>
      <p:sp>
        <p:nvSpPr>
          <p:cNvPr id="5" name="TextBox 4"/>
          <p:cNvSpPr txBox="1"/>
          <p:nvPr/>
        </p:nvSpPr>
        <p:spPr>
          <a:xfrm>
            <a:off x="1685581" y="2159306"/>
            <a:ext cx="9044848" cy="646331"/>
          </a:xfrm>
          <a:prstGeom prst="rect">
            <a:avLst/>
          </a:prstGeom>
          <a:noFill/>
        </p:spPr>
        <p:txBody>
          <a:bodyPr wrap="square" rtlCol="0">
            <a:spAutoFit/>
          </a:bodyPr>
          <a:lstStyle/>
          <a:p>
            <a:r>
              <a:rPr lang="en-US" dirty="0"/>
              <a:t>Amount of oil (LBS) = Weight of old compressor (LBS) – Weight of new compressor(LBS)</a:t>
            </a:r>
          </a:p>
          <a:p>
            <a:r>
              <a:rPr lang="en-US" dirty="0"/>
              <a:t>Add 100cc of oil for every .22LB difference</a:t>
            </a:r>
          </a:p>
        </p:txBody>
      </p:sp>
      <p:sp>
        <p:nvSpPr>
          <p:cNvPr id="6" name="TextBox 5"/>
          <p:cNvSpPr txBox="1"/>
          <p:nvPr/>
        </p:nvSpPr>
        <p:spPr>
          <a:xfrm>
            <a:off x="5210979" y="1697641"/>
            <a:ext cx="3723701" cy="461665"/>
          </a:xfrm>
          <a:prstGeom prst="rect">
            <a:avLst/>
          </a:prstGeom>
          <a:noFill/>
        </p:spPr>
        <p:txBody>
          <a:bodyPr wrap="square" rtlCol="0">
            <a:spAutoFit/>
          </a:bodyPr>
          <a:lstStyle/>
          <a:p>
            <a:r>
              <a:rPr lang="en-US" sz="2400" dirty="0">
                <a:solidFill>
                  <a:srgbClr val="FF0000"/>
                </a:solidFill>
              </a:rPr>
              <a:t>Formula</a:t>
            </a:r>
          </a:p>
        </p:txBody>
      </p:sp>
      <p:pic>
        <p:nvPicPr>
          <p:cNvPr id="7" name="Picture 6"/>
          <p:cNvPicPr>
            <a:picLocks noChangeAspect="1"/>
          </p:cNvPicPr>
          <p:nvPr/>
        </p:nvPicPr>
        <p:blipFill>
          <a:blip r:embed="rId3"/>
          <a:stretch>
            <a:fillRect/>
          </a:stretch>
        </p:blipFill>
        <p:spPr>
          <a:xfrm>
            <a:off x="7200989" y="1051310"/>
            <a:ext cx="4598448" cy="825688"/>
          </a:xfrm>
          <a:prstGeom prst="rect">
            <a:avLst/>
          </a:prstGeom>
        </p:spPr>
      </p:pic>
      <p:sp>
        <p:nvSpPr>
          <p:cNvPr id="8" name="TextBox 7"/>
          <p:cNvSpPr txBox="1"/>
          <p:nvPr/>
        </p:nvSpPr>
        <p:spPr>
          <a:xfrm>
            <a:off x="1123720" y="3238474"/>
            <a:ext cx="10510463" cy="3416320"/>
          </a:xfrm>
          <a:prstGeom prst="rect">
            <a:avLst/>
          </a:prstGeom>
          <a:noFill/>
        </p:spPr>
        <p:txBody>
          <a:bodyPr wrap="square" rtlCol="0">
            <a:spAutoFit/>
          </a:bodyPr>
          <a:lstStyle/>
          <a:p>
            <a:r>
              <a:rPr lang="en-US" dirty="0"/>
              <a:t>Example:</a:t>
            </a:r>
            <a:br>
              <a:rPr lang="en-US" dirty="0"/>
            </a:br>
            <a:r>
              <a:rPr lang="en-US" dirty="0"/>
              <a:t>Old compressor 79lbs (including oil 1100cc) / New compressor 78.043lbs (including oil 1100cc)</a:t>
            </a:r>
          </a:p>
          <a:p>
            <a:endParaRPr lang="en-US" dirty="0">
              <a:solidFill>
                <a:srgbClr val="FF0000"/>
              </a:solidFill>
            </a:endParaRPr>
          </a:p>
          <a:p>
            <a:r>
              <a:rPr lang="en-US" dirty="0"/>
              <a:t>79 - 78.043=.957 (old compressor minus new compressor)</a:t>
            </a:r>
          </a:p>
          <a:p>
            <a:r>
              <a:rPr lang="en-US" dirty="0"/>
              <a:t>.957 / .22=4.35 (Weight difference divided by .22)</a:t>
            </a:r>
          </a:p>
          <a:p>
            <a:r>
              <a:rPr lang="en-US" dirty="0"/>
              <a:t>4.35*100= 435cc oil ( Times 100 to get your cc quantity)</a:t>
            </a:r>
          </a:p>
          <a:p>
            <a:endParaRPr lang="en-US" dirty="0"/>
          </a:p>
          <a:p>
            <a:r>
              <a:rPr lang="en-US" dirty="0"/>
              <a:t>Note:</a:t>
            </a:r>
          </a:p>
          <a:p>
            <a:r>
              <a:rPr lang="en-US" dirty="0"/>
              <a:t>Old compressor 69lbs (including oil 1100cc) / New compressor 78lbs (including oil 1100cc)</a:t>
            </a:r>
          </a:p>
          <a:p>
            <a:r>
              <a:rPr lang="en-US" dirty="0">
                <a:solidFill>
                  <a:srgbClr val="FF0000"/>
                </a:solidFill>
              </a:rPr>
              <a:t>If broken compressor is 1.76 </a:t>
            </a:r>
            <a:r>
              <a:rPr lang="en-US" dirty="0" err="1">
                <a:solidFill>
                  <a:srgbClr val="FF0000"/>
                </a:solidFill>
              </a:rPr>
              <a:t>lbs</a:t>
            </a:r>
            <a:r>
              <a:rPr lang="en-US" dirty="0">
                <a:solidFill>
                  <a:srgbClr val="FF0000"/>
                </a:solidFill>
              </a:rPr>
              <a:t> or less than the new compressor the AVR valve is blocked </a:t>
            </a:r>
          </a:p>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3555020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39080" y="1213153"/>
            <a:ext cx="6686645" cy="5644847"/>
          </a:xfrm>
          <a:prstGeom prst="rect">
            <a:avLst/>
          </a:prstGeom>
        </p:spPr>
      </p:pic>
      <p:sp>
        <p:nvSpPr>
          <p:cNvPr id="4" name="TextBox 3"/>
          <p:cNvSpPr txBox="1"/>
          <p:nvPr/>
        </p:nvSpPr>
        <p:spPr>
          <a:xfrm>
            <a:off x="8060472" y="1883884"/>
            <a:ext cx="3474188" cy="923330"/>
          </a:xfrm>
          <a:prstGeom prst="rect">
            <a:avLst/>
          </a:prstGeom>
          <a:noFill/>
        </p:spPr>
        <p:txBody>
          <a:bodyPr wrap="square" rtlCol="0">
            <a:spAutoFit/>
          </a:bodyPr>
          <a:lstStyle/>
          <a:p>
            <a:r>
              <a:rPr lang="en-US" dirty="0"/>
              <a:t>AVR=Accumulator Oil return Valve</a:t>
            </a:r>
          </a:p>
          <a:p>
            <a:r>
              <a:rPr lang="en-US" dirty="0"/>
              <a:t>OS= Oil Separator</a:t>
            </a:r>
          </a:p>
          <a:p>
            <a:r>
              <a:rPr lang="en-US" dirty="0"/>
              <a:t>AC = Accumulator</a:t>
            </a:r>
          </a:p>
        </p:txBody>
      </p:sp>
      <p:sp>
        <p:nvSpPr>
          <p:cNvPr id="5" name="Text Box 25"/>
          <p:cNvSpPr txBox="1">
            <a:spLocks noChangeArrowheads="1"/>
          </p:cNvSpPr>
          <p:nvPr/>
        </p:nvSpPr>
        <p:spPr bwMode="auto">
          <a:xfrm>
            <a:off x="136181" y="820965"/>
            <a:ext cx="6758605" cy="579967"/>
          </a:xfrm>
          <a:prstGeom prst="rect">
            <a:avLst/>
          </a:prstGeom>
          <a:noFill/>
          <a:ln w="9525">
            <a:noFill/>
            <a:miter lim="800000"/>
            <a:headEnd/>
            <a:tailEnd/>
          </a:ln>
        </p:spPr>
        <p:txBody>
          <a:bodyPr wrap="square">
            <a:spAutoFit/>
          </a:bodyPr>
          <a:lstStyle/>
          <a:p>
            <a:pPr indent="268288">
              <a:lnSpc>
                <a:spcPct val="150000"/>
              </a:lnSpc>
              <a:buFontTx/>
              <a:buBlip>
                <a:blip r:embed="rId3"/>
              </a:buBlip>
            </a:pPr>
            <a:r>
              <a:rPr lang="en-US" altLang="ko-KR" sz="2400" b="1" dirty="0">
                <a:latin typeface="Times New Roman" pitchFamily="18" charset="0"/>
                <a:cs typeface="Times New Roman" pitchFamily="18" charset="0"/>
              </a:rPr>
              <a:t>Piping</a:t>
            </a:r>
          </a:p>
        </p:txBody>
      </p:sp>
    </p:spTree>
    <p:extLst>
      <p:ext uri="{BB962C8B-B14F-4D97-AF65-F5344CB8AC3E}">
        <p14:creationId xmlns:p14="http://schemas.microsoft.com/office/powerpoint/2010/main" val="3039613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304019" y="2028893"/>
            <a:ext cx="4406911" cy="3951024"/>
          </a:xfrm>
          <a:prstGeom prst="rect">
            <a:avLst/>
          </a:prstGeom>
        </p:spPr>
      </p:pic>
      <p:sp>
        <p:nvSpPr>
          <p:cNvPr id="3" name="Text Box 25"/>
          <p:cNvSpPr txBox="1">
            <a:spLocks noChangeArrowheads="1"/>
          </p:cNvSpPr>
          <p:nvPr/>
        </p:nvSpPr>
        <p:spPr bwMode="auto">
          <a:xfrm>
            <a:off x="136181" y="820965"/>
            <a:ext cx="6758605" cy="579967"/>
          </a:xfrm>
          <a:prstGeom prst="rect">
            <a:avLst/>
          </a:prstGeom>
          <a:noFill/>
          <a:ln w="9525">
            <a:noFill/>
            <a:miter lim="800000"/>
            <a:headEnd/>
            <a:tailEnd/>
          </a:ln>
        </p:spPr>
        <p:txBody>
          <a:bodyPr wrap="square">
            <a:spAutoFit/>
          </a:bodyPr>
          <a:lstStyle/>
          <a:p>
            <a:pPr indent="268288">
              <a:lnSpc>
                <a:spcPct val="150000"/>
              </a:lnSpc>
              <a:buFontTx/>
              <a:buBlip>
                <a:blip r:embed="rId3"/>
              </a:buBlip>
            </a:pPr>
            <a:r>
              <a:rPr lang="en-US" altLang="ko-KR" sz="2400" b="1" dirty="0">
                <a:latin typeface="Times New Roman" pitchFamily="18" charset="0"/>
                <a:cs typeface="Times New Roman" pitchFamily="18" charset="0"/>
              </a:rPr>
              <a:t>Check points</a:t>
            </a:r>
          </a:p>
        </p:txBody>
      </p:sp>
      <p:sp>
        <p:nvSpPr>
          <p:cNvPr id="4" name="TextBox 3"/>
          <p:cNvSpPr txBox="1"/>
          <p:nvPr/>
        </p:nvSpPr>
        <p:spPr>
          <a:xfrm>
            <a:off x="2963537" y="1400932"/>
            <a:ext cx="5938092" cy="461665"/>
          </a:xfrm>
          <a:prstGeom prst="rect">
            <a:avLst/>
          </a:prstGeom>
          <a:noFill/>
        </p:spPr>
        <p:txBody>
          <a:bodyPr wrap="square" rtlCol="0">
            <a:spAutoFit/>
          </a:bodyPr>
          <a:lstStyle/>
          <a:p>
            <a:r>
              <a:rPr lang="en-US" sz="2400" dirty="0">
                <a:solidFill>
                  <a:srgbClr val="FF0000"/>
                </a:solidFill>
              </a:rPr>
              <a:t>Component check after compressor removal</a:t>
            </a:r>
          </a:p>
        </p:txBody>
      </p:sp>
      <p:sp>
        <p:nvSpPr>
          <p:cNvPr id="6" name="TextBox 5"/>
          <p:cNvSpPr txBox="1"/>
          <p:nvPr/>
        </p:nvSpPr>
        <p:spPr>
          <a:xfrm>
            <a:off x="991518" y="2181340"/>
            <a:ext cx="6576906" cy="923330"/>
          </a:xfrm>
          <a:prstGeom prst="rect">
            <a:avLst/>
          </a:prstGeom>
          <a:noFill/>
        </p:spPr>
        <p:txBody>
          <a:bodyPr wrap="square" rtlCol="0">
            <a:spAutoFit/>
          </a:bodyPr>
          <a:lstStyle/>
          <a:p>
            <a:r>
              <a:rPr lang="en-US" dirty="0"/>
              <a:t>How to check the accumulator for a blockage</a:t>
            </a:r>
          </a:p>
          <a:p>
            <a:pPr marL="285750" indent="-285750">
              <a:buFont typeface="Arial" panose="020B0604020202020204" pitchFamily="34" charset="0"/>
              <a:buChar char="•"/>
            </a:pPr>
            <a:r>
              <a:rPr lang="en-US" dirty="0"/>
              <a:t>Cut at number 1, check for oil flow</a:t>
            </a:r>
          </a:p>
          <a:p>
            <a:pPr marL="285750" indent="-285750">
              <a:buFont typeface="Arial" panose="020B0604020202020204" pitchFamily="34" charset="0"/>
              <a:buChar char="•"/>
            </a:pPr>
            <a:r>
              <a:rPr lang="en-US" dirty="0"/>
              <a:t>Cut at number 2, check for oil flow</a:t>
            </a:r>
          </a:p>
        </p:txBody>
      </p:sp>
      <p:pic>
        <p:nvPicPr>
          <p:cNvPr id="7" name="Picture 6"/>
          <p:cNvPicPr>
            <a:picLocks noChangeAspect="1"/>
          </p:cNvPicPr>
          <p:nvPr/>
        </p:nvPicPr>
        <p:blipFill>
          <a:blip r:embed="rId4"/>
          <a:stretch>
            <a:fillRect/>
          </a:stretch>
        </p:blipFill>
        <p:spPr>
          <a:xfrm>
            <a:off x="991518" y="3423413"/>
            <a:ext cx="5903268" cy="2884135"/>
          </a:xfrm>
          <a:prstGeom prst="rect">
            <a:avLst/>
          </a:prstGeom>
        </p:spPr>
      </p:pic>
      <p:sp>
        <p:nvSpPr>
          <p:cNvPr id="9" name="TextBox 8"/>
          <p:cNvSpPr txBox="1"/>
          <p:nvPr/>
        </p:nvSpPr>
        <p:spPr>
          <a:xfrm>
            <a:off x="3861248" y="1738045"/>
            <a:ext cx="6885542" cy="276999"/>
          </a:xfrm>
          <a:prstGeom prst="rect">
            <a:avLst/>
          </a:prstGeom>
          <a:noFill/>
        </p:spPr>
        <p:txBody>
          <a:bodyPr wrap="square" rtlCol="0">
            <a:spAutoFit/>
          </a:bodyPr>
          <a:lstStyle/>
          <a:p>
            <a:r>
              <a:rPr lang="en-US" sz="1200" dirty="0"/>
              <a:t>Compressor weight is low and excess oil is in accumulator</a:t>
            </a:r>
          </a:p>
        </p:txBody>
      </p:sp>
    </p:spTree>
    <p:extLst>
      <p:ext uri="{BB962C8B-B14F-4D97-AF65-F5344CB8AC3E}">
        <p14:creationId xmlns:p14="http://schemas.microsoft.com/office/powerpoint/2010/main" val="3238701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23343" y="1608779"/>
            <a:ext cx="5497416" cy="4494509"/>
          </a:xfrm>
          <a:prstGeom prst="rect">
            <a:avLst/>
          </a:prstGeom>
        </p:spPr>
      </p:pic>
      <p:sp>
        <p:nvSpPr>
          <p:cNvPr id="4" name="TextBox 3"/>
          <p:cNvSpPr txBox="1"/>
          <p:nvPr/>
        </p:nvSpPr>
        <p:spPr>
          <a:xfrm>
            <a:off x="2469955" y="1147114"/>
            <a:ext cx="6004193" cy="461665"/>
          </a:xfrm>
          <a:prstGeom prst="rect">
            <a:avLst/>
          </a:prstGeom>
          <a:noFill/>
        </p:spPr>
        <p:txBody>
          <a:bodyPr wrap="square" rtlCol="0">
            <a:spAutoFit/>
          </a:bodyPr>
          <a:lstStyle/>
          <a:p>
            <a:r>
              <a:rPr lang="en-US" sz="2400" dirty="0">
                <a:solidFill>
                  <a:srgbClr val="FF0000"/>
                </a:solidFill>
              </a:rPr>
              <a:t>Why pulling the proper vacuum is so important</a:t>
            </a:r>
          </a:p>
        </p:txBody>
      </p:sp>
      <p:sp>
        <p:nvSpPr>
          <p:cNvPr id="5" name="TextBox 4"/>
          <p:cNvSpPr txBox="1"/>
          <p:nvPr/>
        </p:nvSpPr>
        <p:spPr>
          <a:xfrm>
            <a:off x="8474147" y="5310130"/>
            <a:ext cx="3161841" cy="369332"/>
          </a:xfrm>
          <a:prstGeom prst="rect">
            <a:avLst/>
          </a:prstGeom>
          <a:noFill/>
        </p:spPr>
        <p:txBody>
          <a:bodyPr wrap="square" rtlCol="0">
            <a:spAutoFit/>
          </a:bodyPr>
          <a:lstStyle/>
          <a:p>
            <a:r>
              <a:rPr lang="en-US" dirty="0"/>
              <a:t>Note: check previous recordings </a:t>
            </a:r>
          </a:p>
        </p:txBody>
      </p:sp>
      <p:sp>
        <p:nvSpPr>
          <p:cNvPr id="6" name="Text Box 25"/>
          <p:cNvSpPr txBox="1">
            <a:spLocks noChangeArrowheads="1"/>
          </p:cNvSpPr>
          <p:nvPr/>
        </p:nvSpPr>
        <p:spPr bwMode="auto">
          <a:xfrm>
            <a:off x="136181" y="820965"/>
            <a:ext cx="6758605" cy="579967"/>
          </a:xfrm>
          <a:prstGeom prst="rect">
            <a:avLst/>
          </a:prstGeom>
          <a:noFill/>
          <a:ln w="9525">
            <a:noFill/>
            <a:miter lim="800000"/>
            <a:headEnd/>
            <a:tailEnd/>
          </a:ln>
        </p:spPr>
        <p:txBody>
          <a:bodyPr wrap="square">
            <a:spAutoFit/>
          </a:bodyPr>
          <a:lstStyle/>
          <a:p>
            <a:pPr indent="268288">
              <a:lnSpc>
                <a:spcPct val="150000"/>
              </a:lnSpc>
              <a:buFontTx/>
              <a:buBlip>
                <a:blip r:embed="rId3"/>
              </a:buBlip>
            </a:pPr>
            <a:r>
              <a:rPr lang="en-US" altLang="ko-KR" sz="2400" b="1" dirty="0">
                <a:latin typeface="Times New Roman" pitchFamily="18" charset="0"/>
                <a:cs typeface="Times New Roman" pitchFamily="18" charset="0"/>
              </a:rPr>
              <a:t>Moisture</a:t>
            </a:r>
          </a:p>
        </p:txBody>
      </p:sp>
      <p:sp>
        <p:nvSpPr>
          <p:cNvPr id="7" name="TextBox 6"/>
          <p:cNvSpPr txBox="1"/>
          <p:nvPr/>
        </p:nvSpPr>
        <p:spPr>
          <a:xfrm>
            <a:off x="8474147" y="1934928"/>
            <a:ext cx="3161841" cy="923330"/>
          </a:xfrm>
          <a:prstGeom prst="rect">
            <a:avLst/>
          </a:prstGeom>
          <a:noFill/>
        </p:spPr>
        <p:txBody>
          <a:bodyPr wrap="square" rtlCol="0">
            <a:spAutoFit/>
          </a:bodyPr>
          <a:lstStyle/>
          <a:p>
            <a:r>
              <a:rPr lang="en-US" dirty="0"/>
              <a:t>Note: Push k1 11 times to open all valves during evacuation mode. </a:t>
            </a:r>
          </a:p>
        </p:txBody>
      </p:sp>
    </p:spTree>
    <p:extLst>
      <p:ext uri="{BB962C8B-B14F-4D97-AF65-F5344CB8AC3E}">
        <p14:creationId xmlns:p14="http://schemas.microsoft.com/office/powerpoint/2010/main" val="1630276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15806</TotalTime>
  <Words>674</Words>
  <Application>Microsoft Office PowerPoint</Application>
  <PresentationFormat>Widescreen</PresentationFormat>
  <Paragraphs>90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맑은 고딕</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Ingersoll Rand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Troubleshooting</dc:title>
  <dc:creator>Kallas, Peter, III</dc:creator>
  <cp:lastModifiedBy>Giles, Jeffery</cp:lastModifiedBy>
  <cp:revision>71</cp:revision>
  <dcterms:created xsi:type="dcterms:W3CDTF">2016-02-18T21:47:21Z</dcterms:created>
  <dcterms:modified xsi:type="dcterms:W3CDTF">2023-02-27T15:32:10Z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2b2348-a379-47d7-bf25-1402d7b08038_Enabled">
    <vt:lpwstr>true</vt:lpwstr>
  </property>
  <property fmtid="{D5CDD505-2E9C-101B-9397-08002B2CF9AE}" pid="3" name="MSIP_Label_162b2348-a379-47d7-bf25-1402d7b08038_SetDate">
    <vt:lpwstr>2023-02-27T15:32:00Z</vt:lpwstr>
  </property>
  <property fmtid="{D5CDD505-2E9C-101B-9397-08002B2CF9AE}" pid="4" name="MSIP_Label_162b2348-a379-47d7-bf25-1402d7b08038_Method">
    <vt:lpwstr>Standard</vt:lpwstr>
  </property>
  <property fmtid="{D5CDD505-2E9C-101B-9397-08002B2CF9AE}" pid="5" name="MSIP_Label_162b2348-a379-47d7-bf25-1402d7b08038_Name">
    <vt:lpwstr>Business</vt:lpwstr>
  </property>
  <property fmtid="{D5CDD505-2E9C-101B-9397-08002B2CF9AE}" pid="6" name="MSIP_Label_162b2348-a379-47d7-bf25-1402d7b08038_SiteId">
    <vt:lpwstr>abf9983b-ca77-4f20-9633-ca9c5a847041</vt:lpwstr>
  </property>
  <property fmtid="{D5CDD505-2E9C-101B-9397-08002B2CF9AE}" pid="7" name="MSIP_Label_162b2348-a379-47d7-bf25-1402d7b08038_ActionId">
    <vt:lpwstr>223d36d4-560b-422c-8c02-7fa12d07f758</vt:lpwstr>
  </property>
  <property fmtid="{D5CDD505-2E9C-101B-9397-08002B2CF9AE}" pid="8" name="MSIP_Label_162b2348-a379-47d7-bf25-1402d7b08038_ContentBits">
    <vt:lpwstr>0</vt:lpwstr>
  </property>
</Properties>
</file>