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457" r:id="rId5"/>
  </p:sldMasterIdLst>
  <p:notesMasterIdLst>
    <p:notesMasterId r:id="rId55"/>
  </p:notesMasterIdLst>
  <p:handoutMasterIdLst>
    <p:handoutMasterId r:id="rId56"/>
  </p:handoutMasterIdLst>
  <p:sldIdLst>
    <p:sldId id="480" r:id="rId6"/>
    <p:sldId id="489" r:id="rId7"/>
    <p:sldId id="485" r:id="rId8"/>
    <p:sldId id="484" r:id="rId9"/>
    <p:sldId id="487" r:id="rId10"/>
    <p:sldId id="486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500" r:id="rId19"/>
    <p:sldId id="501" r:id="rId20"/>
    <p:sldId id="499" r:id="rId21"/>
    <p:sldId id="502" r:id="rId22"/>
    <p:sldId id="497" r:id="rId23"/>
    <p:sldId id="498" r:id="rId24"/>
    <p:sldId id="503" r:id="rId25"/>
    <p:sldId id="509" r:id="rId26"/>
    <p:sldId id="504" r:id="rId27"/>
    <p:sldId id="505" r:id="rId28"/>
    <p:sldId id="507" r:id="rId29"/>
    <p:sldId id="508" r:id="rId30"/>
    <p:sldId id="510" r:id="rId31"/>
    <p:sldId id="512" r:id="rId32"/>
    <p:sldId id="513" r:id="rId33"/>
    <p:sldId id="511" r:id="rId34"/>
    <p:sldId id="514" r:id="rId35"/>
    <p:sldId id="521" r:id="rId36"/>
    <p:sldId id="527" r:id="rId37"/>
    <p:sldId id="516" r:id="rId38"/>
    <p:sldId id="528" r:id="rId39"/>
    <p:sldId id="518" r:id="rId40"/>
    <p:sldId id="529" r:id="rId41"/>
    <p:sldId id="519" r:id="rId42"/>
    <p:sldId id="520" r:id="rId43"/>
    <p:sldId id="522" r:id="rId44"/>
    <p:sldId id="523" r:id="rId45"/>
    <p:sldId id="524" r:id="rId46"/>
    <p:sldId id="525" r:id="rId47"/>
    <p:sldId id="530" r:id="rId48"/>
    <p:sldId id="531" r:id="rId49"/>
    <p:sldId id="532" r:id="rId50"/>
    <p:sldId id="533" r:id="rId51"/>
    <p:sldId id="534" r:id="rId52"/>
    <p:sldId id="526" r:id="rId53"/>
    <p:sldId id="475" r:id="rId54"/>
  </p:sldIdLst>
  <p:sldSz cx="6858000" cy="5143500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orient="horz" pos="459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377">
          <p15:clr>
            <a:srgbClr val="A4A3A4"/>
          </p15:clr>
        </p15:guide>
        <p15:guide id="5" pos="4094">
          <p15:clr>
            <a:srgbClr val="A4A3A4"/>
          </p15:clr>
        </p15:guide>
        <p15:guide id="6" pos="2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5553"/>
    <a:srgbClr val="D52B1E"/>
    <a:srgbClr val="77BD42"/>
    <a:srgbClr val="DC5034"/>
    <a:srgbClr val="555555"/>
    <a:srgbClr val="8A6C4C"/>
    <a:srgbClr val="777777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29" autoAdjust="0"/>
    <p:restoredTop sz="90120" autoAdjust="0"/>
  </p:normalViewPr>
  <p:slideViewPr>
    <p:cSldViewPr snapToGrid="0">
      <p:cViewPr varScale="1">
        <p:scale>
          <a:sx n="108" d="100"/>
          <a:sy n="108" d="100"/>
        </p:scale>
        <p:origin x="1214" y="77"/>
      </p:cViewPr>
      <p:guideLst>
        <p:guide orient="horz" pos="3168"/>
        <p:guide orient="horz" pos="459"/>
        <p:guide orient="horz" pos="1620"/>
        <p:guide pos="377"/>
        <p:guide pos="4094"/>
        <p:guide pos="2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242" y="-66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5088" y="0"/>
            <a:ext cx="2982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298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5088" y="8839200"/>
            <a:ext cx="2982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50B22A-D59F-4584-BAE1-6C0CA24E1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030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5088" y="0"/>
            <a:ext cx="2982912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5850" y="687388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432300"/>
            <a:ext cx="5067300" cy="42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4600"/>
            <a:ext cx="298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5088" y="8864600"/>
            <a:ext cx="2982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4BF3521-8293-4B14-8C27-04BC65883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865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92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Easy way:  Measure</a:t>
            </a:r>
            <a:r>
              <a:rPr lang="en-US" baseline="0" dirty="0" smtClean="0"/>
              <a:t> the external static pressure, add 0.1 for economizer, and look it up in the fan performance data.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Hard way:  Measure the ESP, then add each accessory pressure drop subtracting for standard filters.  Then, use the fan performance data in Service Facts.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IOM and </a:t>
            </a:r>
            <a:r>
              <a:rPr lang="en-US" dirty="0" err="1" smtClean="0"/>
              <a:t>ReliaTel</a:t>
            </a:r>
            <a:r>
              <a:rPr lang="en-US" dirty="0" smtClean="0"/>
              <a:t> talk about using BHP to calculate CFM. Do not use this.</a:t>
            </a:r>
            <a:r>
              <a:rPr lang="en-US" baseline="0" dirty="0" smtClean="0"/>
              <a:t> This is a ECM and amp readings will be lower than expected giving you a misleading reading.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B08E6-73F1-4102-B0EC-24226DBF64A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Voyager II SZVAV/MZVAV airflow is set</a:t>
            </a:r>
            <a:r>
              <a:rPr lang="en-US" baseline="0" dirty="0" smtClean="0"/>
              <a:t> by adjusting the motor sheave! </a:t>
            </a:r>
            <a:r>
              <a:rPr lang="en-US" b="1" baseline="0" dirty="0" smtClean="0"/>
              <a:t>Not the VFD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98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6902B-00E4-4B64-9A8F-7D658B6CD2D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5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rgbClr val="FF3300"/>
                </a:solidFill>
              </a:rPr>
              <a:t>to</a:t>
            </a:r>
            <a:r>
              <a:rPr lang="en-US" b="0" baseline="0" dirty="0" smtClean="0">
                <a:solidFill>
                  <a:srgbClr val="FF3300"/>
                </a:solidFill>
              </a:rPr>
              <a:t> determine the discharge air minimum </a:t>
            </a:r>
            <a:r>
              <a:rPr lang="en-US" b="0" baseline="0" dirty="0" err="1" smtClean="0">
                <a:solidFill>
                  <a:srgbClr val="FF3300"/>
                </a:solidFill>
              </a:rPr>
              <a:t>setpoint</a:t>
            </a:r>
            <a:r>
              <a:rPr lang="en-US" b="0" baseline="0" dirty="0" smtClean="0">
                <a:solidFill>
                  <a:srgbClr val="FF3300"/>
                </a:solidFill>
              </a:rPr>
              <a:t>, read the DC volts from TP1 to ground, then use the DC volts to </a:t>
            </a:r>
            <a:r>
              <a:rPr lang="en-US" b="0" baseline="0" dirty="0" err="1" smtClean="0">
                <a:solidFill>
                  <a:srgbClr val="FF3300"/>
                </a:solidFill>
              </a:rPr>
              <a:t>setpoint</a:t>
            </a:r>
            <a:r>
              <a:rPr lang="en-US" b="0" baseline="0" dirty="0" smtClean="0">
                <a:solidFill>
                  <a:srgbClr val="FF3300"/>
                </a:solidFill>
              </a:rPr>
              <a:t> table to determine the temp. Then use the R136 potentiometer DA cool to set your temp.</a:t>
            </a:r>
            <a:endParaRPr lang="en-US" b="0" dirty="0" smtClean="0">
              <a:solidFill>
                <a:srgbClr val="FF3300"/>
              </a:solidFill>
            </a:endParaRPr>
          </a:p>
          <a:p>
            <a:endParaRPr lang="en-US" b="1" dirty="0" smtClean="0">
              <a:solidFill>
                <a:srgbClr val="FF3300"/>
              </a:solidFill>
            </a:endParaRPr>
          </a:p>
          <a:p>
            <a:r>
              <a:rPr lang="en-US" b="1" dirty="0" smtClean="0">
                <a:solidFill>
                  <a:srgbClr val="FF3300"/>
                </a:solidFill>
              </a:rPr>
              <a:t>REMEMBER…  </a:t>
            </a:r>
            <a:r>
              <a:rPr lang="en-US" b="0" dirty="0" smtClean="0">
                <a:solidFill>
                  <a:srgbClr val="FF3300"/>
                </a:solidFill>
              </a:rPr>
              <a:t>The </a:t>
            </a:r>
            <a:r>
              <a:rPr lang="en-US" b="0" dirty="0" err="1" smtClean="0">
                <a:solidFill>
                  <a:srgbClr val="FF3300"/>
                </a:solidFill>
              </a:rPr>
              <a:t>ReliaTel</a:t>
            </a:r>
            <a:r>
              <a:rPr lang="en-US" b="0" dirty="0" smtClean="0">
                <a:solidFill>
                  <a:srgbClr val="FF3300"/>
                </a:solidFill>
              </a:rPr>
              <a:t> boards are used</a:t>
            </a:r>
            <a:r>
              <a:rPr lang="en-US" b="0" baseline="0" dirty="0" smtClean="0">
                <a:solidFill>
                  <a:srgbClr val="FF3300"/>
                </a:solidFill>
              </a:rPr>
              <a:t> in all </a:t>
            </a:r>
            <a:r>
              <a:rPr lang="en-US" b="0" baseline="0" dirty="0" err="1" smtClean="0">
                <a:solidFill>
                  <a:srgbClr val="FF3300"/>
                </a:solidFill>
              </a:rPr>
              <a:t>ReliaTel</a:t>
            </a:r>
            <a:r>
              <a:rPr lang="en-US" b="0" baseline="0" dirty="0" smtClean="0">
                <a:solidFill>
                  <a:srgbClr val="FF3300"/>
                </a:solidFill>
              </a:rPr>
              <a:t> units 3 – 50 Ton, Potentiometers may have multiple uses depending on how the unit is configured.</a:t>
            </a:r>
            <a:endParaRPr lang="en-US" b="0" dirty="0">
              <a:solidFill>
                <a:srgbClr val="FF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148B2E-D693-4F9B-BE2B-68E5147DC7D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2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starting positions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220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4BC4-AE86-4960-83CD-9A42BE94852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36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4BC4-AE86-4960-83CD-9A42BE94852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51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1</a:t>
            </a:r>
            <a:endParaRPr lang="en-US" sz="1200" b="0" dirty="0" smtClean="0"/>
          </a:p>
          <a:p>
            <a:r>
              <a:rPr lang="en-US" sz="1200" dirty="0" smtClean="0"/>
              <a:t>2. </a:t>
            </a:r>
            <a:r>
              <a:rPr lang="en-US" sz="1200" b="0" dirty="0" smtClean="0"/>
              <a:t>To set the Design Minimum Position </a:t>
            </a:r>
            <a:r>
              <a:rPr lang="en-US" sz="1200" b="0" dirty="0" err="1" smtClean="0"/>
              <a:t>setpoint</a:t>
            </a:r>
            <a:r>
              <a:rPr lang="en-US" sz="1200" b="0" dirty="0" smtClean="0"/>
              <a:t> at </a:t>
            </a:r>
            <a:r>
              <a:rPr lang="en-US" sz="1200" b="0" dirty="0" smtClean="0">
                <a:solidFill>
                  <a:srgbClr val="FF0000"/>
                </a:solidFill>
              </a:rPr>
              <a:t>Middle</a:t>
            </a:r>
            <a:r>
              <a:rPr lang="en-US" sz="1200" b="0" dirty="0" smtClean="0"/>
              <a:t> Fan Speed, set the unit to operate at </a:t>
            </a:r>
            <a:r>
              <a:rPr lang="en-US" sz="1200" b="1" u="sng" dirty="0" smtClean="0"/>
              <a:t>Step 3 (Cool 1) </a:t>
            </a:r>
            <a:r>
              <a:rPr lang="en-US" sz="1200" b="0" dirty="0" smtClean="0"/>
              <a:t>and make the proper adjustment.</a:t>
            </a:r>
          </a:p>
          <a:p>
            <a:endParaRPr lang="en-US" sz="1200" b="0" dirty="0" smtClean="0"/>
          </a:p>
          <a:p>
            <a:r>
              <a:rPr lang="en-US" sz="1200" dirty="0" smtClean="0"/>
              <a:t>3. </a:t>
            </a:r>
            <a:r>
              <a:rPr lang="en-US" sz="1200" b="0" dirty="0" smtClean="0"/>
              <a:t>To set the Design and DCV Minimum Position </a:t>
            </a:r>
            <a:r>
              <a:rPr lang="en-US" sz="1200" b="0" dirty="0" err="1" smtClean="0"/>
              <a:t>setpoints</a:t>
            </a:r>
            <a:r>
              <a:rPr lang="en-US" sz="1200" b="0" dirty="0" smtClean="0"/>
              <a:t> at </a:t>
            </a:r>
            <a:r>
              <a:rPr lang="en-US" sz="1200" b="0" dirty="0" smtClean="0">
                <a:solidFill>
                  <a:srgbClr val="FF0000"/>
                </a:solidFill>
              </a:rPr>
              <a:t>Full</a:t>
            </a:r>
            <a:r>
              <a:rPr lang="en-US" sz="1200" b="0" dirty="0" smtClean="0"/>
              <a:t> Fan Speed, set the unit to operate at </a:t>
            </a:r>
            <a:r>
              <a:rPr lang="en-US" sz="1200" b="1" u="sng" dirty="0" smtClean="0"/>
              <a:t>Step 4 (Cool 2) </a:t>
            </a:r>
            <a:r>
              <a:rPr lang="en-US" sz="1200" b="0" dirty="0" smtClean="0"/>
              <a:t>and make the proper adjustments.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94BC4-AE86-4960-83CD-9A42BE94852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98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1. </a:t>
            </a:r>
            <a:r>
              <a:rPr lang="en-US" sz="1200" b="0" dirty="0" smtClean="0"/>
              <a:t>To set the Design and DCV Minimum Position </a:t>
            </a:r>
            <a:r>
              <a:rPr lang="en-US" sz="1200" b="0" dirty="0" err="1" smtClean="0"/>
              <a:t>setpoints</a:t>
            </a:r>
            <a:r>
              <a:rPr lang="en-US" sz="1200" b="0" dirty="0" smtClean="0"/>
              <a:t> at </a:t>
            </a:r>
            <a:r>
              <a:rPr lang="en-US" sz="1200" b="0" dirty="0" smtClean="0">
                <a:solidFill>
                  <a:srgbClr val="FF0000"/>
                </a:solidFill>
              </a:rPr>
              <a:t>Minimum</a:t>
            </a:r>
            <a:r>
              <a:rPr lang="en-US" sz="1200" b="0" dirty="0" smtClean="0"/>
              <a:t> Fan Speed, set the unit to operate at </a:t>
            </a:r>
            <a:r>
              <a:rPr lang="en-US" sz="1200" b="1" u="sng" dirty="0" smtClean="0"/>
              <a:t>Step 1 (Fan ON) </a:t>
            </a:r>
            <a:r>
              <a:rPr lang="en-US" sz="1200" b="0" dirty="0" smtClean="0"/>
              <a:t>or Step 2 (Economizer Open) and make the proper adjustments.</a:t>
            </a:r>
          </a:p>
          <a:p>
            <a:endParaRPr lang="en-US" sz="1200" b="0" dirty="0" smtClean="0"/>
          </a:p>
          <a:p>
            <a:r>
              <a:rPr lang="en-US" sz="1200" dirty="0" smtClean="0"/>
              <a:t>2. </a:t>
            </a:r>
            <a:r>
              <a:rPr lang="en-US" sz="1200" b="0" dirty="0" smtClean="0"/>
              <a:t>To set the Design Minimum Position </a:t>
            </a:r>
            <a:r>
              <a:rPr lang="en-US" sz="1200" b="0" dirty="0" err="1" smtClean="0"/>
              <a:t>setpoint</a:t>
            </a:r>
            <a:r>
              <a:rPr lang="en-US" sz="1200" b="0" dirty="0" smtClean="0"/>
              <a:t> at </a:t>
            </a:r>
            <a:r>
              <a:rPr lang="en-US" sz="1200" b="0" dirty="0" smtClean="0">
                <a:solidFill>
                  <a:srgbClr val="FF0000"/>
                </a:solidFill>
              </a:rPr>
              <a:t>Middle</a:t>
            </a:r>
            <a:r>
              <a:rPr lang="en-US" sz="1200" b="0" dirty="0" smtClean="0"/>
              <a:t> Fan Speed, set the unit to operate at </a:t>
            </a:r>
            <a:r>
              <a:rPr lang="en-US" sz="1200" b="1" u="sng" dirty="0" smtClean="0"/>
              <a:t>Step 3 (Cool 1) </a:t>
            </a:r>
            <a:r>
              <a:rPr lang="en-US" sz="1200" b="0" dirty="0" smtClean="0"/>
              <a:t>and make the proper adjustment.</a:t>
            </a:r>
          </a:p>
          <a:p>
            <a:endParaRPr lang="en-US" sz="1200" b="0" dirty="0" smtClean="0"/>
          </a:p>
          <a:p>
            <a:r>
              <a:rPr lang="en-US" sz="1200" dirty="0" smtClean="0"/>
              <a:t>3. </a:t>
            </a:r>
            <a:r>
              <a:rPr lang="en-US" sz="1200" b="0" dirty="0" smtClean="0"/>
              <a:t>To set the Design and DCV Minimum Position </a:t>
            </a:r>
            <a:r>
              <a:rPr lang="en-US" sz="1200" b="0" dirty="0" err="1" smtClean="0"/>
              <a:t>setpoints</a:t>
            </a:r>
            <a:r>
              <a:rPr lang="en-US" sz="1200" b="0" dirty="0" smtClean="0"/>
              <a:t> at </a:t>
            </a:r>
            <a:r>
              <a:rPr lang="en-US" sz="1200" b="0" dirty="0" smtClean="0">
                <a:solidFill>
                  <a:srgbClr val="FF0000"/>
                </a:solidFill>
              </a:rPr>
              <a:t>Full</a:t>
            </a:r>
            <a:r>
              <a:rPr lang="en-US" sz="1200" b="0" dirty="0" smtClean="0"/>
              <a:t> Fan Speed, set the unit to operate at </a:t>
            </a:r>
            <a:r>
              <a:rPr lang="en-US" sz="1200" b="1" u="sng" dirty="0" smtClean="0"/>
              <a:t>Step 4 (Cool 2) </a:t>
            </a:r>
            <a:r>
              <a:rPr lang="en-US" sz="1200" b="0" dirty="0" smtClean="0"/>
              <a:t>and make the proper adjustments.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148B2E-D693-4F9B-BE2B-68E5147DC7D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492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set-up is complete, use a sharpie marker and make potentiometer</a:t>
            </a:r>
            <a:r>
              <a:rPr lang="en-US" baseline="0" dirty="0" smtClean="0"/>
              <a:t> positions so if someone makes changes it is easier to reset.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</a:t>
            </a:r>
            <a:r>
              <a:rPr lang="en-US" dirty="0" err="1" smtClean="0"/>
              <a:t>Ruking</a:t>
            </a:r>
            <a:r>
              <a:rPr lang="en-US" dirty="0" smtClean="0"/>
              <a:t> Drive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525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 valve gas</a:t>
            </a:r>
            <a:r>
              <a:rPr lang="en-US" baseline="0" dirty="0" smtClean="0"/>
              <a:t> </a:t>
            </a:r>
            <a:r>
              <a:rPr lang="en-US" dirty="0" smtClean="0"/>
              <a:t>pressure is factory set. The single stage valve is the on/off safety valve</a:t>
            </a:r>
            <a:r>
              <a:rPr lang="en-US" baseline="0" dirty="0" smtClean="0"/>
              <a:t> energized with 24 VAC from the ignition control. The </a:t>
            </a:r>
            <a:r>
              <a:rPr lang="en-US" baseline="0" dirty="0" err="1" smtClean="0"/>
              <a:t>Maxitrol</a:t>
            </a:r>
            <a:r>
              <a:rPr lang="en-US" baseline="0" dirty="0" smtClean="0"/>
              <a:t> mod valve will be controlled with a 2 – 10 VDC signal from the RTOM. (like the VII mod burner). 2 VDC = 40% of full rate, 10 VDC 100%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5AA8-3D13-4C36-B21A-7EBAB9763537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150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557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IOM, this is for 12.5 – 17.5T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232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03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selectable maximum CFM/ton range, 320 – 480.  This ends the discussion on the Precedent 17+ 3-5 ton unit.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148B2E-D693-4F9B-BE2B-68E5147DC7D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8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RPM/voltage chart to determine</a:t>
            </a:r>
            <a:r>
              <a:rPr lang="en-US" baseline="0" dirty="0" smtClean="0"/>
              <a:t> RPM’s, use the airflow performance charts (RPM &amp; total ESP) to set airflow.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B08E6-73F1-4102-B0EC-24226DBF64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4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plenum fan</a:t>
            </a:r>
            <a:r>
              <a:rPr lang="en-US" baseline="0" dirty="0" smtClean="0"/>
              <a:t> operation and troubleshooting guide has tables for both the Gen II and Gen III fans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966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Easy way:  Measure</a:t>
            </a:r>
            <a:r>
              <a:rPr lang="en-US" baseline="0" dirty="0" smtClean="0"/>
              <a:t> the external static pressure, add 0.1 for economizer, and look it up in the fan performance data. 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Hard way:  Measure the ESP, then add each accessory pressure drop subtracting for standard filters.  Then, use the fan performance data in Service Facts.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IOM and </a:t>
            </a:r>
            <a:r>
              <a:rPr lang="en-US" dirty="0" err="1" smtClean="0"/>
              <a:t>ReliaTel</a:t>
            </a:r>
            <a:r>
              <a:rPr lang="en-US" dirty="0" smtClean="0"/>
              <a:t> talk about using BHP to calculate CFM. Do not use this.</a:t>
            </a:r>
            <a:r>
              <a:rPr lang="en-US" baseline="0" dirty="0" smtClean="0"/>
              <a:t> This is a ECM and amp readings will be lower than expected giving you a misleading reading.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B08E6-73F1-4102-B0EC-24226DBF64A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88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literature</a:t>
            </a:r>
            <a:r>
              <a:rPr lang="en-US" baseline="0" dirty="0" smtClean="0"/>
              <a:t> was incorrect, stating to use the BHP method to set airflow on the Plenum Fan. Use ESP and RPM to determine CFM.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Remember, you are setting maximum airflow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FBBAC-9918-42F2-8D5A-16662DD37AA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9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Count the number of turns the motor sheave is open to determine blower RPM.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F3521-8293-4B14-8C27-04BC6588314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575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05BA8C-5673-408A-8C7A-7EFFDFC3C844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5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Technic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2" y="-42451"/>
            <a:ext cx="8633534" cy="5771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186432" y="499960"/>
            <a:ext cx="3481107" cy="465397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alpha val="36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314325" y="4270159"/>
            <a:ext cx="2262188" cy="426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3247346"/>
            <a:ext cx="3816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07975"/>
            <a:ext cx="157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5" y="4270159"/>
            <a:ext cx="2200678" cy="441328"/>
          </a:xfrm>
          <a:prstGeom prst="rect">
            <a:avLst/>
          </a:prstGeom>
        </p:spPr>
      </p:pic>
      <p:sp>
        <p:nvSpPr>
          <p:cNvPr id="14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14801" y="1615847"/>
            <a:ext cx="2996570" cy="1384804"/>
          </a:xfrm>
        </p:spPr>
        <p:txBody>
          <a:bodyPr/>
          <a:lstStyle>
            <a:lvl1pPr>
              <a:defRPr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4801" y="3000651"/>
            <a:ext cx="2261712" cy="1063495"/>
          </a:xfrm>
        </p:spPr>
        <p:txBody>
          <a:bodyPr/>
          <a:lstStyle>
            <a:lvl1pPr marL="0" indent="0">
              <a:buFontTx/>
              <a:buNone/>
              <a:defRPr sz="2400" b="0"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4981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577738"/>
            <a:ext cx="2256235" cy="871542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577742"/>
            <a:ext cx="3833813" cy="382683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49280"/>
            <a:ext cx="2256235" cy="2955295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6361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477421"/>
            <a:ext cx="41148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336552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3902477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6751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638" y="4586288"/>
            <a:ext cx="1757362" cy="55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63" y="1714500"/>
            <a:ext cx="41894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638" y="4586288"/>
            <a:ext cx="1757362" cy="55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63" y="1714500"/>
            <a:ext cx="41894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1983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42900"/>
            <a:ext cx="4343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14350" y="1314450"/>
            <a:ext cx="28575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314450"/>
            <a:ext cx="28575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798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42900"/>
            <a:ext cx="4343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314450"/>
            <a:ext cx="28575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86150" y="1314450"/>
            <a:ext cx="28575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06762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07975"/>
            <a:ext cx="157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3236913"/>
            <a:ext cx="3816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14801" y="1615847"/>
            <a:ext cx="5829300" cy="400050"/>
          </a:xfrm>
        </p:spPr>
        <p:txBody>
          <a:bodyPr/>
          <a:lstStyle>
            <a:lvl1pPr>
              <a:defRPr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4801" y="2039477"/>
            <a:ext cx="5829300" cy="342900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5" y="4387710"/>
            <a:ext cx="2200678" cy="4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0623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per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3236913"/>
            <a:ext cx="3816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07975"/>
            <a:ext cx="157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14801" y="1615847"/>
            <a:ext cx="5829300" cy="400050"/>
          </a:xfrm>
        </p:spPr>
        <p:txBody>
          <a:bodyPr/>
          <a:lstStyle>
            <a:lvl1pPr>
              <a:defRPr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4801" y="2039477"/>
            <a:ext cx="5829300" cy="342900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35" y="4340101"/>
            <a:ext cx="2200678" cy="536546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3236913"/>
            <a:ext cx="3816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07975"/>
            <a:ext cx="157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5" y="4387710"/>
            <a:ext cx="2200678" cy="4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05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per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3236913"/>
            <a:ext cx="3816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07975"/>
            <a:ext cx="157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14801" y="1615847"/>
            <a:ext cx="5829300" cy="400050"/>
          </a:xfrm>
        </p:spPr>
        <p:txBody>
          <a:bodyPr/>
          <a:lstStyle>
            <a:lvl1pPr>
              <a:defRPr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4801" y="2039477"/>
            <a:ext cx="5829300" cy="342900"/>
          </a:xfrm>
        </p:spPr>
        <p:txBody>
          <a:bodyPr/>
          <a:lstStyle>
            <a:lvl1pPr marL="0" indent="0">
              <a:buFontTx/>
              <a:buNone/>
              <a:defRPr b="0">
                <a:solidFill>
                  <a:srgbClr val="555555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35" y="4340101"/>
            <a:ext cx="2200678" cy="536546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3236913"/>
            <a:ext cx="38163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307975"/>
            <a:ext cx="157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5" y="4387710"/>
            <a:ext cx="2200678" cy="4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712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237343"/>
            <a:ext cx="5173212" cy="457200"/>
          </a:xfrm>
        </p:spPr>
        <p:txBody>
          <a:bodyPr/>
          <a:lstStyle>
            <a:lvl1pPr>
              <a:defRPr>
                <a:solidFill>
                  <a:srgbClr val="54555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906308"/>
            <a:ext cx="5829300" cy="3494242"/>
          </a:xfrm>
        </p:spPr>
        <p:txBody>
          <a:bodyPr/>
          <a:lstStyle>
            <a:lvl1pPr>
              <a:defRPr>
                <a:solidFill>
                  <a:srgbClr val="545553"/>
                </a:solidFill>
              </a:defRPr>
            </a:lvl1pPr>
            <a:lvl2pPr>
              <a:defRPr>
                <a:solidFill>
                  <a:srgbClr val="545553"/>
                </a:solidFill>
              </a:defRPr>
            </a:lvl2pPr>
            <a:lvl3pPr>
              <a:defRPr sz="2000">
                <a:solidFill>
                  <a:srgbClr val="545553"/>
                </a:solidFill>
              </a:defRPr>
            </a:lvl3pPr>
            <a:lvl4pPr>
              <a:defRPr sz="1800">
                <a:solidFill>
                  <a:srgbClr val="545553"/>
                </a:solidFill>
              </a:defRPr>
            </a:lvl4pPr>
            <a:lvl5pPr>
              <a:defRPr sz="1600">
                <a:solidFill>
                  <a:srgbClr val="545553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7050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115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539750"/>
            <a:ext cx="5120158" cy="45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362075"/>
            <a:ext cx="2857500" cy="30861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362075"/>
            <a:ext cx="2857500" cy="30861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873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5117742" cy="4959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92434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404166"/>
            <a:ext cx="3030141" cy="29746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92434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404166"/>
            <a:ext cx="3031331" cy="29746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561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09" y="374510"/>
            <a:ext cx="5127993" cy="45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715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3751" y="241300"/>
            <a:ext cx="51394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103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811" y="1085848"/>
            <a:ext cx="6008867" cy="318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57875" y="4724400"/>
            <a:ext cx="752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0880D828-CD19-4231-A0BB-D0561BB37E3E}" type="slidenum">
              <a:rPr lang="en-US" altLang="en-US" sz="1200" smtClean="0">
                <a:solidFill>
                  <a:srgbClr val="555555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smtClean="0">
              <a:solidFill>
                <a:srgbClr val="555555"/>
              </a:solidFill>
            </a:endParaRPr>
          </a:p>
        </p:txBody>
      </p:sp>
      <p:pic>
        <p:nvPicPr>
          <p:cNvPr id="1029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8" y="141288"/>
            <a:ext cx="12033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5857875" y="4724400"/>
            <a:ext cx="7524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0880D828-CD19-4231-A0BB-D0561BB37E3E}" type="slidenum">
              <a:rPr lang="en-US" altLang="en-US" sz="1200" smtClean="0">
                <a:solidFill>
                  <a:srgbClr val="555555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1200" smtClean="0">
              <a:solidFill>
                <a:srgbClr val="555555"/>
              </a:solidFill>
            </a:endParaRP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8" y="141288"/>
            <a:ext cx="12033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1" y="4458566"/>
            <a:ext cx="2200678" cy="44132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auto">
          <a:xfrm>
            <a:off x="1464090" y="4792172"/>
            <a:ext cx="41282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 smtClean="0"/>
              <a:t>2019 Regional Service Conference.</a:t>
            </a:r>
            <a:r>
              <a:rPr lang="en-US" sz="800" baseline="0" dirty="0" smtClean="0"/>
              <a:t> NOT FOR DISTRIBUTION OUTSIDE TRANE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145324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  <p:sldLayoutId id="2147484470" r:id="rId13"/>
    <p:sldLayoutId id="2147484471" r:id="rId14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555555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rgbClr val="555555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rgbClr val="555555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rgbClr val="555555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00" b="1">
          <a:solidFill>
            <a:srgbClr val="555555"/>
          </a:solidFill>
          <a:latin typeface="Arial" charset="0"/>
          <a:ea typeface="ＭＳ Ｐゴシック" charset="0"/>
          <a:cs typeface="ＭＳ Ｐゴシック" charset="0"/>
        </a:defRPr>
      </a:lvl5pPr>
      <a:lvl6pPr marL="34289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chemeClr val="tx1"/>
          </a:solidFill>
          <a:latin typeface="Arial" charset="0"/>
          <a:ea typeface="ＭＳ Ｐゴシック" charset="0"/>
        </a:defRPr>
      </a:lvl6pPr>
      <a:lvl7pPr marL="6857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chemeClr val="tx1"/>
          </a:solidFill>
          <a:latin typeface="Arial" charset="0"/>
          <a:ea typeface="ＭＳ Ｐゴシック" charset="0"/>
        </a:defRPr>
      </a:lvl7pPr>
      <a:lvl8pPr marL="102867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chemeClr val="tx1"/>
          </a:solidFill>
          <a:latin typeface="Arial" charset="0"/>
          <a:ea typeface="ＭＳ Ｐゴシック" charset="0"/>
        </a:defRPr>
      </a:lvl8pPr>
      <a:lvl9pPr marL="13715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255588" indent="-255588" algn="l" rtl="0" eaLnBrk="1" fontAlgn="base" hangingPunct="1">
        <a:spcBef>
          <a:spcPct val="20000"/>
        </a:spcBef>
        <a:spcAft>
          <a:spcPct val="0"/>
        </a:spcAft>
        <a:buClr>
          <a:srgbClr val="DC5034"/>
        </a:buClr>
        <a:buSzPct val="110000"/>
        <a:buFont typeface="Arial" panose="020B0604020202020204" pitchFamily="34" charset="0"/>
        <a:buChar char="•"/>
        <a:defRPr sz="2400">
          <a:solidFill>
            <a:srgbClr val="555555"/>
          </a:solidFill>
          <a:latin typeface="+mn-lt"/>
          <a:ea typeface="+mn-ea"/>
          <a:cs typeface="ＭＳ Ｐゴシック" charset="0"/>
        </a:defRPr>
      </a:lvl1pPr>
      <a:lvl2pPr marL="598488" indent="-255588" algn="l" rtl="0" eaLnBrk="1" fontAlgn="base" hangingPunct="1">
        <a:spcBef>
          <a:spcPct val="20000"/>
        </a:spcBef>
        <a:spcAft>
          <a:spcPct val="0"/>
        </a:spcAft>
        <a:buClr>
          <a:srgbClr val="555555"/>
        </a:buClr>
        <a:buFont typeface="Lucida Grande" charset="0"/>
        <a:buChar char="‑"/>
        <a:defRPr sz="2400">
          <a:solidFill>
            <a:srgbClr val="555555"/>
          </a:solidFill>
          <a:latin typeface="+mn-lt"/>
          <a:ea typeface="+mn-ea"/>
        </a:defRPr>
      </a:lvl2pPr>
      <a:lvl3pPr marL="898525" indent="-255588" algn="l" rtl="0" eaLnBrk="1" fontAlgn="base" hangingPunct="1">
        <a:spcBef>
          <a:spcPct val="20000"/>
        </a:spcBef>
        <a:spcAft>
          <a:spcPct val="0"/>
        </a:spcAft>
        <a:buClr>
          <a:srgbClr val="DC5034"/>
        </a:buClr>
        <a:buFont typeface="Wingdings" panose="05000000000000000000" pitchFamily="2" charset="2"/>
        <a:buChar char="§"/>
        <a:defRPr sz="2000">
          <a:solidFill>
            <a:srgbClr val="555555"/>
          </a:solidFill>
          <a:latin typeface="+mn-lt"/>
          <a:ea typeface="+mn-ea"/>
        </a:defRPr>
      </a:lvl3pPr>
      <a:lvl4pPr marL="1112838" indent="-212725" algn="l" rtl="0" eaLnBrk="1" fontAlgn="base" hangingPunct="1">
        <a:spcBef>
          <a:spcPct val="20000"/>
        </a:spcBef>
        <a:spcAft>
          <a:spcPct val="0"/>
        </a:spcAft>
        <a:buClr>
          <a:srgbClr val="555555"/>
        </a:buClr>
        <a:buFont typeface="Lucida Grande" charset="0"/>
        <a:buChar char="‑"/>
        <a:defRPr sz="1800">
          <a:solidFill>
            <a:srgbClr val="555555"/>
          </a:solidFill>
          <a:latin typeface="+mn-lt"/>
          <a:ea typeface="+mn-ea"/>
        </a:defRPr>
      </a:lvl4pPr>
      <a:lvl5pPr marL="1370013" indent="-212725" algn="l" rtl="0" eaLnBrk="1" fontAlgn="base" hangingPunct="1">
        <a:spcBef>
          <a:spcPct val="20000"/>
        </a:spcBef>
        <a:spcAft>
          <a:spcPct val="0"/>
        </a:spcAft>
        <a:buClr>
          <a:srgbClr val="555555"/>
        </a:buClr>
        <a:buFont typeface="Lucida Grande" charset="0"/>
        <a:buChar char="»"/>
        <a:defRPr sz="1600">
          <a:solidFill>
            <a:srgbClr val="555555"/>
          </a:solidFill>
          <a:latin typeface="+mn-lt"/>
          <a:ea typeface="+mn-ea"/>
        </a:defRPr>
      </a:lvl5pPr>
      <a:lvl6pPr marL="1671596" indent="-171446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014488" indent="-171446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357379" indent="-171446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2700271" indent="-171446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Regional Service Conference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314800" y="3000651"/>
            <a:ext cx="2754971" cy="1063495"/>
          </a:xfrm>
        </p:spPr>
        <p:txBody>
          <a:bodyPr/>
          <a:lstStyle/>
          <a:p>
            <a:r>
              <a:rPr lang="en-US" dirty="0" smtClean="0"/>
              <a:t>Clarksville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041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Voyager II </a:t>
            </a:r>
            <a:r>
              <a:rPr lang="en-US" dirty="0" err="1" smtClean="0"/>
              <a:t>eFlex</a:t>
            </a:r>
            <a:r>
              <a:rPr lang="en-US" dirty="0" smtClean="0"/>
              <a:t>™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318" y="1080655"/>
            <a:ext cx="1554095" cy="1482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066" y="2848999"/>
            <a:ext cx="1440287" cy="1433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2047954" y="1564305"/>
            <a:ext cx="15945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12.5 Ton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692774" y="3257078"/>
            <a:ext cx="2131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15 &amp; 17.5 Ton</a:t>
            </a:r>
          </a:p>
        </p:txBody>
      </p:sp>
    </p:spTree>
    <p:extLst>
      <p:ext uri="{BB962C8B-B14F-4D97-AF65-F5344CB8AC3E}">
        <p14:creationId xmlns:p14="http://schemas.microsoft.com/office/powerpoint/2010/main" val="4164189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554737"/>
            <a:ext cx="5173212" cy="457200"/>
          </a:xfrm>
        </p:spPr>
        <p:txBody>
          <a:bodyPr/>
          <a:lstStyle/>
          <a:p>
            <a:r>
              <a:rPr lang="en-US" dirty="0" smtClean="0"/>
              <a:t>Precedent 6 – 10 Ton </a:t>
            </a:r>
            <a:r>
              <a:rPr lang="en-US" dirty="0" err="1" smtClean="0"/>
              <a:t>eFlex</a:t>
            </a:r>
            <a:r>
              <a:rPr lang="en-US" dirty="0" smtClean="0"/>
              <a:t>™ Units, Mitsubishi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518962"/>
            <a:ext cx="5829300" cy="2881588"/>
          </a:xfrm>
        </p:spPr>
        <p:txBody>
          <a:bodyPr/>
          <a:lstStyle/>
          <a:p>
            <a:r>
              <a:rPr lang="en-US" dirty="0" smtClean="0"/>
              <a:t>Not required to set dip switches</a:t>
            </a:r>
          </a:p>
          <a:p>
            <a:r>
              <a:rPr lang="en-US" dirty="0" smtClean="0"/>
              <a:t>Check configuration plug from the wiring diagram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344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4" y="924337"/>
            <a:ext cx="5694718" cy="2946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229322" y="2138637"/>
            <a:ext cx="2085739" cy="173243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18439" y="1057983"/>
            <a:ext cx="2501375" cy="102020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989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373369"/>
            <a:ext cx="5173212" cy="457200"/>
          </a:xfrm>
        </p:spPr>
        <p:txBody>
          <a:bodyPr/>
          <a:lstStyle/>
          <a:p>
            <a:r>
              <a:rPr lang="en-US" dirty="0" smtClean="0"/>
              <a:t>Precedent/Voyager Airflow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503848"/>
            <a:ext cx="5829300" cy="28967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Using test mode, 100% fan</a:t>
            </a:r>
          </a:p>
          <a:p>
            <a:r>
              <a:rPr lang="en-US" dirty="0" smtClean="0"/>
              <a:t>Cool 2 or Cool 3</a:t>
            </a:r>
          </a:p>
          <a:p>
            <a:r>
              <a:rPr lang="en-US" dirty="0" smtClean="0"/>
              <a:t>Heat</a:t>
            </a:r>
          </a:p>
          <a:p>
            <a:r>
              <a:rPr lang="en-US" dirty="0" smtClean="0"/>
              <a:t>If mod gas heat, Heat 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3678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51" y="335004"/>
            <a:ext cx="4979607" cy="457200"/>
          </a:xfrm>
        </p:spPr>
        <p:txBody>
          <a:bodyPr/>
          <a:lstStyle/>
          <a:p>
            <a:r>
              <a:rPr lang="en-US" dirty="0" smtClean="0"/>
              <a:t>CFM/Ton Airflow Adjustment </a:t>
            </a:r>
            <a:r>
              <a:rPr lang="en-US" sz="1800" dirty="0" smtClean="0"/>
              <a:t>Precedent 3 – 5T </a:t>
            </a:r>
            <a:r>
              <a:rPr lang="en-US" sz="1800" dirty="0" err="1" smtClean="0"/>
              <a:t>eFlex</a:t>
            </a:r>
            <a:r>
              <a:rPr lang="en-US" sz="1800" dirty="0" smtClean="0"/>
              <a:t>™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52897" y="1314450"/>
            <a:ext cx="5041709" cy="1672099"/>
          </a:xfrm>
        </p:spPr>
        <p:txBody>
          <a:bodyPr/>
          <a:lstStyle/>
          <a:p>
            <a:r>
              <a:rPr lang="en-US" dirty="0" smtClean="0"/>
              <a:t>TP1</a:t>
            </a:r>
          </a:p>
          <a:p>
            <a:endParaRPr lang="en-US" dirty="0" smtClean="0"/>
          </a:p>
          <a:p>
            <a:r>
              <a:rPr lang="en-US" dirty="0" smtClean="0"/>
              <a:t>DA Cool Fan Speed</a:t>
            </a:r>
          </a:p>
          <a:p>
            <a:pPr>
              <a:buNone/>
            </a:pPr>
            <a:r>
              <a:rPr lang="en-US" dirty="0" smtClean="0"/>
              <a:t>      (CFM/Ton)</a:t>
            </a:r>
          </a:p>
          <a:p>
            <a:endParaRPr lang="en-US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 r="36228" b="45922"/>
          <a:stretch>
            <a:fillRect/>
          </a:stretch>
        </p:blipFill>
        <p:spPr bwMode="auto">
          <a:xfrm>
            <a:off x="3149315" y="909125"/>
            <a:ext cx="3708685" cy="317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3852197" y="1480380"/>
            <a:ext cx="190810" cy="33895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1800" dirty="0">
              <a:latin typeface="Arial" charset="0"/>
            </a:endParaRPr>
          </a:p>
        </p:txBody>
      </p:sp>
      <p:cxnSp>
        <p:nvCxnSpPr>
          <p:cNvPr id="11" name="Straight Arrow Connector 10"/>
          <p:cNvCxnSpPr>
            <a:endCxn id="6" idx="2"/>
          </p:cNvCxnSpPr>
          <p:nvPr/>
        </p:nvCxnSpPr>
        <p:spPr bwMode="auto">
          <a:xfrm>
            <a:off x="982413" y="1579688"/>
            <a:ext cx="2869784" cy="701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4035451" y="1383424"/>
            <a:ext cx="687100" cy="9365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1" hangingPunct="1"/>
            <a:endParaRPr lang="en-US" sz="1800" dirty="0"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2531603" y="2095266"/>
            <a:ext cx="1364124" cy="2096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103740" y="707923"/>
            <a:ext cx="635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RTOM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32545"/>
            <a:ext cx="4343400" cy="457200"/>
          </a:xfrm>
        </p:spPr>
        <p:txBody>
          <a:bodyPr/>
          <a:lstStyle/>
          <a:p>
            <a:r>
              <a:rPr lang="en-US" dirty="0" smtClean="0"/>
              <a:t>CFM/Ton</a:t>
            </a:r>
            <a:br>
              <a:rPr lang="en-US" dirty="0" smtClean="0"/>
            </a:br>
            <a:r>
              <a:rPr lang="en-US" sz="1800" dirty="0"/>
              <a:t>Precedent </a:t>
            </a:r>
            <a:r>
              <a:rPr lang="en-US" sz="1800" dirty="0" smtClean="0"/>
              <a:t>3 – 5T </a:t>
            </a:r>
            <a:r>
              <a:rPr lang="en-US" sz="1800" dirty="0" err="1" smtClean="0"/>
              <a:t>eFlex</a:t>
            </a:r>
            <a:r>
              <a:rPr lang="en-US" sz="1800" dirty="0" smtClean="0"/>
              <a:t>™</a:t>
            </a:r>
            <a:endParaRPr lang="en-US" sz="18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714" y="685832"/>
            <a:ext cx="4252748" cy="268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8373" y="3177671"/>
            <a:ext cx="60303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0" dirty="0"/>
              <a:t>The indoor fan provides a constant maximum CFM per ton based on the DA Cool/ Fan Speed potentiometer on the RTOM.</a:t>
            </a:r>
          </a:p>
          <a:p>
            <a:pPr>
              <a:buClr>
                <a:srgbClr val="FF3300"/>
              </a:buClr>
              <a:buFont typeface="Arial" pitchFamily="34" charset="0"/>
              <a:buChar char="•"/>
            </a:pPr>
            <a:r>
              <a:rPr lang="en-US" sz="1350" b="0" dirty="0"/>
              <a:t> To increase CFM/ ton turn potentiometer CW</a:t>
            </a:r>
          </a:p>
          <a:p>
            <a:pPr>
              <a:buClr>
                <a:srgbClr val="FF3300"/>
              </a:buClr>
              <a:buFont typeface="Arial" pitchFamily="34" charset="0"/>
              <a:buChar char="•"/>
            </a:pPr>
            <a:r>
              <a:rPr lang="en-US" sz="1350" b="0" dirty="0"/>
              <a:t> To decrease CFM/ ton turn potentiometer CCW</a:t>
            </a:r>
          </a:p>
          <a:p>
            <a:pPr>
              <a:buClr>
                <a:srgbClr val="FF3300"/>
              </a:buClr>
            </a:pPr>
            <a:endParaRPr lang="en-US" sz="1200" b="0" dirty="0"/>
          </a:p>
          <a:p>
            <a:pPr>
              <a:buClr>
                <a:srgbClr val="FF3300"/>
              </a:buClr>
            </a:pPr>
            <a:r>
              <a:rPr lang="en-US" sz="1200" b="0" dirty="0">
                <a:solidFill>
                  <a:srgbClr val="FF0000"/>
                </a:solidFill>
              </a:rPr>
              <a:t>                     This selects the maximum CFM, constant fan is 50% of the max CFM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67" y="199317"/>
            <a:ext cx="4857750" cy="457200"/>
          </a:xfrm>
        </p:spPr>
        <p:txBody>
          <a:bodyPr/>
          <a:lstStyle/>
          <a:p>
            <a:r>
              <a:rPr lang="en-US" dirty="0" smtClean="0"/>
              <a:t>6 – 10T units w/Plenum Fan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"/>
          </p:nvPr>
        </p:nvSpPr>
        <p:spPr>
          <a:xfrm>
            <a:off x="114300" y="1028700"/>
            <a:ext cx="2857500" cy="3086100"/>
          </a:xfrm>
        </p:spPr>
        <p:txBody>
          <a:bodyPr/>
          <a:lstStyle/>
          <a:p>
            <a:r>
              <a:rPr lang="en-US" dirty="0" smtClean="0"/>
              <a:t>Measure DC volts at the supply fan test plug, refer to the DCV to RPM table.</a:t>
            </a:r>
          </a:p>
          <a:p>
            <a:r>
              <a:rPr lang="en-US" dirty="0" smtClean="0"/>
              <a:t>Adjust RPM at the DA Cool-Fan </a:t>
            </a:r>
            <a:r>
              <a:rPr lang="en-US" dirty="0" err="1" smtClean="0"/>
              <a:t>Spd</a:t>
            </a:r>
            <a:r>
              <a:rPr lang="en-US" dirty="0" smtClean="0"/>
              <a:t> pot R136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296" y="971550"/>
            <a:ext cx="3519254" cy="337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2628900" y="1600200"/>
            <a:ext cx="2743200" cy="1257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2743200" y="1885950"/>
            <a:ext cx="2171700" cy="5143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09" y="200699"/>
            <a:ext cx="5127993" cy="457200"/>
          </a:xfrm>
        </p:spPr>
        <p:txBody>
          <a:bodyPr/>
          <a:lstStyle/>
          <a:p>
            <a:r>
              <a:rPr lang="en-US" dirty="0" smtClean="0"/>
              <a:t>VDC to RPM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996" y="603110"/>
            <a:ext cx="2636748" cy="39398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811214" y="3075709"/>
            <a:ext cx="317395" cy="12846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22097" y="3075709"/>
            <a:ext cx="438309" cy="12846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185287" y="3155057"/>
            <a:ext cx="680132" cy="75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 bwMode="auto">
          <a:xfrm>
            <a:off x="249382" y="2274664"/>
            <a:ext cx="194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Gen III Fan</a:t>
            </a:r>
          </a:p>
        </p:txBody>
      </p:sp>
    </p:spTree>
    <p:extLst>
      <p:ext uri="{BB962C8B-B14F-4D97-AF65-F5344CB8AC3E}">
        <p14:creationId xmlns:p14="http://schemas.microsoft.com/office/powerpoint/2010/main" val="37061237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5196"/>
            <a:ext cx="6172200" cy="632429"/>
          </a:xfrm>
        </p:spPr>
        <p:txBody>
          <a:bodyPr>
            <a:normAutofit/>
          </a:bodyPr>
          <a:lstStyle/>
          <a:p>
            <a:r>
              <a:rPr lang="en-US" dirty="0" smtClean="0"/>
              <a:t>Determine ESP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3048"/>
            <a:ext cx="62293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06" y="759204"/>
            <a:ext cx="5512594" cy="364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429000" y="914400"/>
            <a:ext cx="3257550" cy="165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/>
        </p:nvSpPr>
        <p:spPr>
          <a:xfrm>
            <a:off x="3829050" y="800100"/>
            <a:ext cx="2857500" cy="1885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US" sz="1800"/>
          </a:p>
        </p:txBody>
      </p:sp>
      <p:sp>
        <p:nvSpPr>
          <p:cNvPr id="25" name="Oval 24"/>
          <p:cNvSpPr/>
          <p:nvPr/>
        </p:nvSpPr>
        <p:spPr>
          <a:xfrm>
            <a:off x="781315" y="2143797"/>
            <a:ext cx="228600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Oval 25"/>
          <p:cNvSpPr/>
          <p:nvPr/>
        </p:nvSpPr>
        <p:spPr>
          <a:xfrm>
            <a:off x="2914649" y="1709005"/>
            <a:ext cx="361237" cy="198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Oval 32"/>
          <p:cNvSpPr/>
          <p:nvPr/>
        </p:nvSpPr>
        <p:spPr>
          <a:xfrm>
            <a:off x="2843212" y="2143125"/>
            <a:ext cx="301495" cy="172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-36620" y="83127"/>
            <a:ext cx="6172200" cy="685800"/>
          </a:xfrm>
        </p:spPr>
        <p:txBody>
          <a:bodyPr/>
          <a:lstStyle/>
          <a:p>
            <a:r>
              <a:rPr lang="en-US" dirty="0"/>
              <a:t>Use Service Facts Fan data to determine approximate CFM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993232" y="1907381"/>
            <a:ext cx="7144" cy="1857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1009915" y="2235994"/>
            <a:ext cx="1833297" cy="2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19473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314800" y="1615847"/>
            <a:ext cx="3475661" cy="1384804"/>
          </a:xfrm>
        </p:spPr>
        <p:txBody>
          <a:bodyPr/>
          <a:lstStyle/>
          <a:p>
            <a:r>
              <a:rPr lang="en-US" dirty="0" smtClean="0"/>
              <a:t>Precedent/Voyager</a:t>
            </a:r>
            <a:br>
              <a:rPr lang="en-US" dirty="0" smtClean="0"/>
            </a:br>
            <a:r>
              <a:rPr lang="en-US" dirty="0" err="1" smtClean="0"/>
              <a:t>eFlex</a:t>
            </a:r>
            <a:r>
              <a:rPr lang="en-US" dirty="0" smtClean="0"/>
              <a:t>™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Start-up Procedure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115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Voyager II Airflow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1298" y="906463"/>
            <a:ext cx="5315403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740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Voyager II </a:t>
            </a:r>
            <a:r>
              <a:rPr lang="en-US" dirty="0"/>
              <a:t>Air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06829"/>
            <a:ext cx="5829300" cy="3494242"/>
          </a:xfrm>
        </p:spPr>
        <p:txBody>
          <a:bodyPr/>
          <a:lstStyle/>
          <a:p>
            <a:r>
              <a:rPr lang="en-US" dirty="0" smtClean="0"/>
              <a:t>Calculate theoretical brake horsepower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 bwMode="auto">
              <a:xfrm>
                <a:off x="680132" y="2181784"/>
                <a:ext cx="5663517" cy="58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smtClean="0"/>
                  <a:t>BHP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𝒂𝒄𝒕𝒖𝒂𝒍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𝒎𝒐𝒕𝒐𝒓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𝒂𝒎𝒑𝒔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𝒎𝒐𝒕𝒐𝒓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𝒏𝒂𝒎𝒆𝒑𝒍𝒂𝒕𝒆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𝒂𝒎𝒑𝒔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b="0" dirty="0" smtClean="0"/>
                  <a:t>X motor HP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132" y="2181784"/>
                <a:ext cx="5663517" cy="584455"/>
              </a:xfrm>
              <a:prstGeom prst="rect">
                <a:avLst/>
              </a:prstGeom>
              <a:blipFill rotWithShape="0">
                <a:blip r:embed="rId3"/>
                <a:stretch>
                  <a:fillRect l="-3337" t="-2083" b="-8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5196"/>
            <a:ext cx="6172200" cy="632429"/>
          </a:xfrm>
        </p:spPr>
        <p:txBody>
          <a:bodyPr>
            <a:normAutofit/>
          </a:bodyPr>
          <a:lstStyle/>
          <a:p>
            <a:r>
              <a:rPr lang="en-US" dirty="0" smtClean="0"/>
              <a:t>Determine ESP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3048"/>
            <a:ext cx="62293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5267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Voyager II Airflow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75" y="1201567"/>
            <a:ext cx="6246974" cy="271297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514017" y="1934599"/>
            <a:ext cx="377851" cy="19648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47624" y="3151280"/>
            <a:ext cx="423193" cy="1662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906843" y="3219293"/>
            <a:ext cx="248626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val 9"/>
          <p:cNvSpPr/>
          <p:nvPr/>
        </p:nvSpPr>
        <p:spPr bwMode="auto">
          <a:xfrm>
            <a:off x="3400662" y="3151280"/>
            <a:ext cx="581890" cy="1662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695385" y="2199094"/>
            <a:ext cx="7557" cy="8917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542213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Air Controller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Precedent SZVAV</a:t>
            </a:r>
          </a:p>
          <a:p>
            <a:r>
              <a:rPr lang="en-US" dirty="0" smtClean="0"/>
              <a:t>Turn completely CCW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3433" b="20862"/>
          <a:stretch/>
        </p:blipFill>
        <p:spPr bwMode="auto">
          <a:xfrm>
            <a:off x="3732671" y="1362075"/>
            <a:ext cx="2773927" cy="25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rved Right Arrow 5"/>
          <p:cNvSpPr/>
          <p:nvPr/>
        </p:nvSpPr>
        <p:spPr bwMode="auto">
          <a:xfrm rot="5400000">
            <a:off x="5029620" y="1772542"/>
            <a:ext cx="233427" cy="498764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896813" y="2138638"/>
            <a:ext cx="2864113" cy="3249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4349" y="184571"/>
            <a:ext cx="5120158" cy="457200"/>
          </a:xfrm>
        </p:spPr>
        <p:txBody>
          <a:bodyPr/>
          <a:lstStyle/>
          <a:p>
            <a:r>
              <a:rPr lang="en-US" dirty="0" smtClean="0"/>
              <a:t>RTOM DA Cool </a:t>
            </a:r>
            <a:r>
              <a:rPr lang="en-US" dirty="0" err="1" smtClean="0"/>
              <a:t>Setpoint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56857" y="1143490"/>
            <a:ext cx="2857500" cy="30861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Voyager II SZVAV</a:t>
            </a:r>
          </a:p>
          <a:p>
            <a:r>
              <a:rPr lang="en-US" dirty="0" smtClean="0"/>
              <a:t>Turn completely CCW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" name="Picture 2" descr="C:\DOCUME~1\tyatr\LOCALS~1\Temp\SNAGHTMLbed228.PNG"/>
          <p:cNvPicPr>
            <a:picLocks noChangeAspect="1" noChangeArrowheads="1"/>
          </p:cNvPicPr>
          <p:nvPr/>
        </p:nvPicPr>
        <p:blipFill rotWithShape="1">
          <a:blip r:embed="rId3" cstate="print"/>
          <a:srcRect r="28590" b="37169"/>
          <a:stretch/>
        </p:blipFill>
        <p:spPr bwMode="auto">
          <a:xfrm>
            <a:off x="3014357" y="899612"/>
            <a:ext cx="3801086" cy="3310759"/>
          </a:xfrm>
          <a:prstGeom prst="rect">
            <a:avLst/>
          </a:prstGeom>
          <a:noFill/>
        </p:spPr>
      </p:pic>
      <p:sp>
        <p:nvSpPr>
          <p:cNvPr id="3" name="Curved Right Arrow 2"/>
          <p:cNvSpPr/>
          <p:nvPr/>
        </p:nvSpPr>
        <p:spPr bwMode="auto">
          <a:xfrm rot="5400000">
            <a:off x="3970819" y="1280524"/>
            <a:ext cx="265289" cy="559219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413164" y="1692778"/>
            <a:ext cx="2410690" cy="5138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350698"/>
            <a:ext cx="5173212" cy="457200"/>
          </a:xfrm>
        </p:spPr>
        <p:txBody>
          <a:bodyPr/>
          <a:lstStyle/>
          <a:p>
            <a:r>
              <a:rPr lang="en-US" dirty="0" smtClean="0"/>
              <a:t>Demand Control Ventilation</a:t>
            </a:r>
            <a:br>
              <a:rPr lang="en-US" dirty="0" smtClean="0"/>
            </a:br>
            <a:r>
              <a:rPr lang="en-US" dirty="0" smtClean="0"/>
              <a:t>(DCV)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" y="1012334"/>
            <a:ext cx="5829300" cy="32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523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350698"/>
            <a:ext cx="5173212" cy="457200"/>
          </a:xfrm>
        </p:spPr>
        <p:txBody>
          <a:bodyPr/>
          <a:lstStyle/>
          <a:p>
            <a:r>
              <a:rPr lang="en-US" dirty="0" smtClean="0"/>
              <a:t>Demand Control Ventilation</a:t>
            </a:r>
            <a:br>
              <a:rPr lang="en-US" dirty="0" smtClean="0"/>
            </a:br>
            <a:r>
              <a:rPr lang="en-US" dirty="0" smtClean="0"/>
              <a:t>(DCV)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89956"/>
            <a:ext cx="5829300" cy="349424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onnect </a:t>
            </a:r>
            <a:r>
              <a:rPr lang="en-US" dirty="0"/>
              <a:t>the CO2 sensor directly at the unit to LTB4 for convenience. </a:t>
            </a:r>
            <a:endParaRPr lang="en-US" dirty="0" smtClean="0"/>
          </a:p>
          <a:p>
            <a:r>
              <a:rPr lang="en-US" dirty="0" smtClean="0"/>
              <a:t>Breathing </a:t>
            </a:r>
            <a:r>
              <a:rPr lang="en-US" dirty="0"/>
              <a:t>on the CO2 sensor simulates a high CO2 concentration in the space.</a:t>
            </a:r>
          </a:p>
        </p:txBody>
      </p:sp>
    </p:spTree>
    <p:extLst>
      <p:ext uri="{BB962C8B-B14F-4D97-AF65-F5344CB8AC3E}">
        <p14:creationId xmlns:p14="http://schemas.microsoft.com/office/powerpoint/2010/main" val="267021428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350698"/>
            <a:ext cx="5173212" cy="457200"/>
          </a:xfrm>
        </p:spPr>
        <p:txBody>
          <a:bodyPr/>
          <a:lstStyle/>
          <a:p>
            <a:r>
              <a:rPr lang="en-US" dirty="0" smtClean="0"/>
              <a:t>Demand Control Ventilation</a:t>
            </a:r>
            <a:br>
              <a:rPr lang="en-US" dirty="0" smtClean="0"/>
            </a:br>
            <a:r>
              <a:rPr lang="en-US" dirty="0" smtClean="0"/>
              <a:t>(DCV)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89956"/>
            <a:ext cx="5829300" cy="3494242"/>
          </a:xfrm>
        </p:spPr>
        <p:txBody>
          <a:bodyPr/>
          <a:lstStyle/>
          <a:p>
            <a:r>
              <a:rPr lang="en-US" sz="2000" dirty="0"/>
              <a:t>For damper position adjustment, the Lower Limit (LL) CO2 PPM </a:t>
            </a:r>
            <a:r>
              <a:rPr lang="en-US" sz="2000" dirty="0" smtClean="0"/>
              <a:t>potentiometer </a:t>
            </a:r>
            <a:r>
              <a:rPr lang="en-US" sz="2000" dirty="0"/>
              <a:t>should be set to the lowest position (counter clockwise) </a:t>
            </a:r>
            <a:endParaRPr lang="en-US" sz="2000" dirty="0" smtClean="0"/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Upper Limit (UL) CO2 </a:t>
            </a:r>
            <a:r>
              <a:rPr lang="en-US" sz="2000" dirty="0" smtClean="0"/>
              <a:t>PPM </a:t>
            </a:r>
            <a:r>
              <a:rPr lang="en-US" sz="2000" dirty="0"/>
              <a:t>potentiometer should be set to approximately half way. </a:t>
            </a:r>
            <a:endParaRPr lang="en-US" sz="2000" dirty="0" smtClean="0"/>
          </a:p>
          <a:p>
            <a:r>
              <a:rPr lang="en-US" sz="2000" dirty="0" smtClean="0"/>
              <a:t>These </a:t>
            </a:r>
            <a:r>
              <a:rPr lang="en-US" sz="2000" dirty="0"/>
              <a:t>can be adjusted later to the required levels.</a:t>
            </a:r>
          </a:p>
        </p:txBody>
      </p:sp>
    </p:spTree>
    <p:extLst>
      <p:ext uri="{BB962C8B-B14F-4D97-AF65-F5344CB8AC3E}">
        <p14:creationId xmlns:p14="http://schemas.microsoft.com/office/powerpoint/2010/main" val="4285675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DCV w/SZVAV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There are 3 fan speed reference points which will be referred to as Low, Medium, and High fan speeds.</a:t>
            </a:r>
          </a:p>
          <a:p>
            <a:r>
              <a:rPr lang="en-US" sz="1800" dirty="0"/>
              <a:t>The DCV set up procedure should be done in test mode. </a:t>
            </a:r>
          </a:p>
          <a:p>
            <a:r>
              <a:rPr lang="en-US" sz="1800" dirty="0"/>
              <a:t>The supply fan test (</a:t>
            </a:r>
            <a:r>
              <a:rPr lang="en-US" sz="1800" b="1" dirty="0"/>
              <a:t>1st step in test mode</a:t>
            </a:r>
            <a:r>
              <a:rPr lang="en-US" sz="1800" dirty="0"/>
              <a:t>) forces the supply fan in the </a:t>
            </a:r>
            <a:r>
              <a:rPr lang="en-US" sz="1800" b="1" u="sng" dirty="0"/>
              <a:t>Low</a:t>
            </a:r>
            <a:r>
              <a:rPr lang="en-US" sz="1800" dirty="0"/>
              <a:t> fan speed. </a:t>
            </a:r>
          </a:p>
          <a:p>
            <a:r>
              <a:rPr lang="en-US" sz="1800" dirty="0"/>
              <a:t>The compressor stage 1 test (</a:t>
            </a:r>
            <a:r>
              <a:rPr lang="en-US" sz="1800" b="1" dirty="0"/>
              <a:t>3rd step in test mode</a:t>
            </a:r>
            <a:r>
              <a:rPr lang="en-US" sz="1800" dirty="0"/>
              <a:t>) forces the supply fan into the </a:t>
            </a:r>
            <a:r>
              <a:rPr lang="en-US" sz="1800" b="1" u="sng" dirty="0"/>
              <a:t>Medium</a:t>
            </a:r>
            <a:r>
              <a:rPr lang="en-US" sz="1800" dirty="0"/>
              <a:t> fan speed. </a:t>
            </a:r>
          </a:p>
          <a:p>
            <a:r>
              <a:rPr lang="en-US" sz="1800" dirty="0"/>
              <a:t>The compressor stage 2 test (</a:t>
            </a:r>
            <a:r>
              <a:rPr lang="en-US" sz="1800" b="1" dirty="0"/>
              <a:t>4th step in test mode</a:t>
            </a:r>
            <a:r>
              <a:rPr lang="en-US" sz="1800" dirty="0"/>
              <a:t>) forces the supply fan to the </a:t>
            </a:r>
            <a:r>
              <a:rPr lang="en-US" sz="1800" b="1" u="sng" dirty="0"/>
              <a:t>High</a:t>
            </a:r>
            <a:r>
              <a:rPr lang="en-US" sz="1800" dirty="0"/>
              <a:t> fan speed.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235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376" y="1906046"/>
            <a:ext cx="6263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Start-up is crucial!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45895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350698"/>
            <a:ext cx="5173212" cy="457200"/>
          </a:xfrm>
        </p:spPr>
        <p:txBody>
          <a:bodyPr/>
          <a:lstStyle/>
          <a:p>
            <a:r>
              <a:rPr lang="en-US" dirty="0" smtClean="0"/>
              <a:t>Demand Control Ventilation</a:t>
            </a:r>
            <a:br>
              <a:rPr lang="en-US" dirty="0" smtClean="0"/>
            </a:br>
            <a:r>
              <a:rPr lang="en-US" dirty="0" smtClean="0"/>
              <a:t>(DCV)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389956"/>
            <a:ext cx="5829300" cy="3494242"/>
          </a:xfrm>
        </p:spPr>
        <p:txBody>
          <a:bodyPr/>
          <a:lstStyle/>
          <a:p>
            <a:r>
              <a:rPr lang="en-US" sz="2000" dirty="0"/>
              <a:t>All three of the Design Minimum adjustment potentiometers (R130 on the </a:t>
            </a:r>
            <a:r>
              <a:rPr lang="en-US" sz="2000" dirty="0">
                <a:solidFill>
                  <a:srgbClr val="0070C0"/>
                </a:solidFill>
              </a:rPr>
              <a:t>RTVM</a:t>
            </a:r>
            <a:r>
              <a:rPr lang="en-US" sz="2000" dirty="0"/>
              <a:t>, R136 on the </a:t>
            </a:r>
            <a:r>
              <a:rPr lang="en-US" sz="2000" dirty="0">
                <a:solidFill>
                  <a:srgbClr val="0070C0"/>
                </a:solidFill>
              </a:rPr>
              <a:t>RTVM</a:t>
            </a:r>
            <a:r>
              <a:rPr lang="en-US" sz="2000" dirty="0"/>
              <a:t>, and Design Min on the </a:t>
            </a:r>
            <a:r>
              <a:rPr lang="en-US" sz="2000" dirty="0">
                <a:solidFill>
                  <a:srgbClr val="FF0000"/>
                </a:solidFill>
              </a:rPr>
              <a:t>RTEM</a:t>
            </a:r>
            <a:r>
              <a:rPr lang="en-US" sz="2000" dirty="0"/>
              <a:t> should be set to the maximum position (fully </a:t>
            </a:r>
            <a:r>
              <a:rPr lang="en-US" sz="2000" dirty="0" smtClean="0"/>
              <a:t>CW)  </a:t>
            </a:r>
          </a:p>
          <a:p>
            <a:r>
              <a:rPr lang="en-US" sz="2000" dirty="0"/>
              <a:t>B</a:t>
            </a:r>
            <a:r>
              <a:rPr lang="en-US" sz="2000" dirty="0" smtClean="0"/>
              <a:t>oth </a:t>
            </a:r>
            <a:r>
              <a:rPr lang="en-US" sz="2000" dirty="0"/>
              <a:t>of the DCV Minimum adjustment potentiometers (R41 of the </a:t>
            </a:r>
            <a:r>
              <a:rPr lang="en-US" sz="2000" dirty="0">
                <a:solidFill>
                  <a:srgbClr val="0070C0"/>
                </a:solidFill>
              </a:rPr>
              <a:t>RTVM</a:t>
            </a:r>
            <a:r>
              <a:rPr lang="en-US" sz="2000" dirty="0"/>
              <a:t> and DCV Min of the </a:t>
            </a:r>
            <a:r>
              <a:rPr lang="en-US" sz="2000" dirty="0">
                <a:solidFill>
                  <a:srgbClr val="FF0000"/>
                </a:solidFill>
              </a:rPr>
              <a:t>RTEM</a:t>
            </a:r>
            <a:r>
              <a:rPr lang="en-US" sz="2000" dirty="0"/>
              <a:t>) should be set to the </a:t>
            </a:r>
            <a:r>
              <a:rPr lang="en-US" sz="2000" dirty="0" smtClean="0"/>
              <a:t>minimum position (fully </a:t>
            </a:r>
            <a:r>
              <a:rPr lang="en-US" sz="2000" dirty="0"/>
              <a:t>CCW) </a:t>
            </a:r>
            <a:r>
              <a:rPr lang="en-US" sz="2000" dirty="0" smtClean="0"/>
              <a:t> as </a:t>
            </a:r>
            <a:r>
              <a:rPr lang="en-US" sz="2000" dirty="0"/>
              <a:t>a starting position.</a:t>
            </a:r>
          </a:p>
        </p:txBody>
      </p:sp>
    </p:spTree>
    <p:extLst>
      <p:ext uri="{BB962C8B-B14F-4D97-AF65-F5344CB8AC3E}">
        <p14:creationId xmlns:p14="http://schemas.microsoft.com/office/powerpoint/2010/main" val="359300517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Air Formula</a:t>
            </a:r>
            <a:r>
              <a:rPr lang="en-US" dirty="0"/>
              <a:t>s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100" dirty="0"/>
                  <a:t> </a:t>
                </a:r>
                <a:r>
                  <a:rPr lang="en-US" sz="2100" u="sng" dirty="0"/>
                  <a:t>Percent of Outside Air</a:t>
                </a:r>
                <a:r>
                  <a:rPr lang="en-US" sz="2100" dirty="0"/>
                  <a:t>:</a:t>
                </a:r>
              </a:p>
              <a:p>
                <a:pPr marL="0" indent="0">
                  <a:buNone/>
                </a:pPr>
                <a:r>
                  <a:rPr lang="en-US" sz="2100" dirty="0"/>
                  <a:t>%OA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𝑅𝐴𝑇</m:t>
                        </m:r>
                        <m:r>
                          <a:rPr lang="en-US" sz="2100" i="1">
                            <a:latin typeface="Cambria Math"/>
                          </a:rPr>
                          <m:t> − </m:t>
                        </m:r>
                        <m:r>
                          <a:rPr lang="en-US" sz="2100" i="1">
                            <a:latin typeface="Cambria Math"/>
                          </a:rPr>
                          <m:t>𝑀𝐴𝑇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𝑅𝐴𝑇</m:t>
                        </m:r>
                        <m:r>
                          <a:rPr lang="en-US" sz="2100" i="1">
                            <a:latin typeface="Cambria Math"/>
                          </a:rPr>
                          <m:t> − </m:t>
                        </m:r>
                        <m:r>
                          <a:rPr lang="en-US" sz="2100" i="1">
                            <a:latin typeface="Cambria Math"/>
                          </a:rPr>
                          <m:t>𝑂𝐴𝑇</m:t>
                        </m:r>
                      </m:den>
                    </m:f>
                  </m:oMath>
                </a14:m>
                <a:r>
                  <a:rPr lang="en-US" sz="2100" dirty="0"/>
                  <a:t> x 100 </a:t>
                </a:r>
              </a:p>
              <a:p>
                <a:pPr marL="0" indent="0">
                  <a:buNone/>
                </a:pPr>
                <a:endParaRPr lang="en-US" sz="2100" dirty="0"/>
              </a:p>
              <a:p>
                <a:pPr marL="0" indent="0">
                  <a:buNone/>
                </a:pPr>
                <a:r>
                  <a:rPr lang="en-US" sz="2100" u="sng" dirty="0"/>
                  <a:t>Mixed Air Temperature</a:t>
                </a:r>
                <a:r>
                  <a:rPr lang="en-US" sz="2100" dirty="0"/>
                  <a:t>:</a:t>
                </a:r>
              </a:p>
              <a:p>
                <a:pPr marL="0" indent="0">
                  <a:buNone/>
                </a:pPr>
                <a:r>
                  <a:rPr lang="en-US" sz="2100" dirty="0"/>
                  <a:t>MAT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100" dirty="0"/>
                  <a:t> %OA x OAT + %RA x RAT</a:t>
                </a:r>
              </a:p>
              <a:p>
                <a:pPr marL="0" indent="0">
                  <a:buNone/>
                </a:pPr>
                <a:r>
                  <a:rPr lang="en-US" sz="2100" dirty="0"/>
                  <a:t>	(OA%+RA%=100%)</a:t>
                </a:r>
              </a:p>
              <a:p>
                <a:pPr marL="0" indent="0">
                  <a:buNone/>
                </a:pPr>
                <a:endParaRPr lang="en-US" sz="2100" dirty="0"/>
              </a:p>
              <a:p>
                <a:pPr marL="0" indent="0">
                  <a:buNone/>
                </a:pPr>
                <a:r>
                  <a:rPr lang="en-US" sz="1500" b="1" u="sng" dirty="0">
                    <a:solidFill>
                      <a:srgbClr val="FF0000"/>
                    </a:solidFill>
                  </a:rPr>
                  <a:t>NOTE</a:t>
                </a:r>
                <a:r>
                  <a:rPr lang="en-US" sz="1500" dirty="0">
                    <a:solidFill>
                      <a:srgbClr val="FF0000"/>
                    </a:solidFill>
                  </a:rPr>
                  <a:t>: Temperature readings need to be taken with fan on and no heating and no cooling, and the unit panels in place.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7" t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6316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42900" y="116920"/>
            <a:ext cx="5429250" cy="628650"/>
          </a:xfrm>
        </p:spPr>
        <p:txBody>
          <a:bodyPr/>
          <a:lstStyle/>
          <a:p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DCV w/SZVAV Low Speed Fan</a:t>
            </a:r>
            <a:endParaRPr lang="en-US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3821" y="679577"/>
            <a:ext cx="34841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b="0" dirty="0"/>
          </a:p>
          <a:p>
            <a:r>
              <a:rPr lang="en-US" sz="1800" b="0" dirty="0" smtClean="0">
                <a:solidFill>
                  <a:srgbClr val="0070C0"/>
                </a:solidFill>
              </a:rPr>
              <a:t>1. </a:t>
            </a:r>
            <a:r>
              <a:rPr lang="en-US" sz="1800" b="0" dirty="0" smtClean="0">
                <a:solidFill>
                  <a:srgbClr val="545553"/>
                </a:solidFill>
              </a:rPr>
              <a:t>Enter </a:t>
            </a:r>
            <a:r>
              <a:rPr lang="en-US" sz="1800" b="0" dirty="0">
                <a:solidFill>
                  <a:srgbClr val="545553"/>
                </a:solidFill>
              </a:rPr>
              <a:t>into the 1st step of </a:t>
            </a:r>
            <a:r>
              <a:rPr lang="en-US" sz="1800" b="0" dirty="0" smtClean="0">
                <a:solidFill>
                  <a:srgbClr val="545553"/>
                </a:solidFill>
              </a:rPr>
              <a:t>test mode</a:t>
            </a:r>
            <a:r>
              <a:rPr lang="en-US" sz="1800" b="0" dirty="0">
                <a:solidFill>
                  <a:srgbClr val="545553"/>
                </a:solidFill>
              </a:rPr>
              <a:t>. Adjust the </a:t>
            </a:r>
            <a:r>
              <a:rPr lang="en-US" sz="1800" b="0" dirty="0">
                <a:solidFill>
                  <a:srgbClr val="0070C0"/>
                </a:solidFill>
              </a:rPr>
              <a:t>R130 </a:t>
            </a:r>
            <a:r>
              <a:rPr lang="en-US" sz="1800" b="0" dirty="0">
                <a:solidFill>
                  <a:srgbClr val="545553"/>
                </a:solidFill>
              </a:rPr>
              <a:t>potentiometer on the </a:t>
            </a:r>
            <a:r>
              <a:rPr lang="en-US" sz="1800" b="0" dirty="0">
                <a:solidFill>
                  <a:srgbClr val="0070C0"/>
                </a:solidFill>
              </a:rPr>
              <a:t>RTVM</a:t>
            </a:r>
            <a:r>
              <a:rPr lang="en-US" sz="1800" b="0" dirty="0">
                <a:solidFill>
                  <a:srgbClr val="545553"/>
                </a:solidFill>
              </a:rPr>
              <a:t> to set the </a:t>
            </a:r>
            <a:r>
              <a:rPr lang="en-US" sz="1800" b="0" u="sng" dirty="0">
                <a:solidFill>
                  <a:srgbClr val="545553"/>
                </a:solidFill>
              </a:rPr>
              <a:t>LOW</a:t>
            </a:r>
            <a:r>
              <a:rPr lang="en-US" sz="1800" b="0" dirty="0">
                <a:solidFill>
                  <a:srgbClr val="545553"/>
                </a:solidFill>
              </a:rPr>
              <a:t> fan speed Design minimum damper position.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r>
              <a:rPr lang="en-US" sz="1800" b="0" dirty="0" smtClean="0">
                <a:solidFill>
                  <a:srgbClr val="0070C0"/>
                </a:solidFill>
              </a:rPr>
              <a:t>2. </a:t>
            </a:r>
            <a:r>
              <a:rPr lang="en-US" sz="1800" b="0" dirty="0" smtClean="0">
                <a:solidFill>
                  <a:srgbClr val="545553"/>
                </a:solidFill>
              </a:rPr>
              <a:t>Adjust </a:t>
            </a:r>
            <a:r>
              <a:rPr lang="en-US" sz="1800" b="0" dirty="0">
                <a:solidFill>
                  <a:srgbClr val="545553"/>
                </a:solidFill>
              </a:rPr>
              <a:t>the </a:t>
            </a:r>
            <a:r>
              <a:rPr lang="en-US" sz="1800" b="0" dirty="0">
                <a:solidFill>
                  <a:srgbClr val="0070C0"/>
                </a:solidFill>
              </a:rPr>
              <a:t>R41 </a:t>
            </a:r>
            <a:r>
              <a:rPr lang="en-US" sz="1800" b="0" dirty="0">
                <a:solidFill>
                  <a:srgbClr val="545553"/>
                </a:solidFill>
              </a:rPr>
              <a:t>potentiometer on the </a:t>
            </a:r>
            <a:r>
              <a:rPr lang="en-US" sz="1800" b="0" dirty="0" smtClean="0">
                <a:solidFill>
                  <a:srgbClr val="0070C0"/>
                </a:solidFill>
              </a:rPr>
              <a:t>RTVM</a:t>
            </a:r>
            <a:r>
              <a:rPr lang="en-US" sz="1800" b="0" dirty="0" smtClean="0">
                <a:solidFill>
                  <a:srgbClr val="545553"/>
                </a:solidFill>
              </a:rPr>
              <a:t> </a:t>
            </a:r>
            <a:r>
              <a:rPr lang="en-US" sz="1800" b="0" dirty="0">
                <a:solidFill>
                  <a:srgbClr val="545553"/>
                </a:solidFill>
              </a:rPr>
              <a:t>to set the </a:t>
            </a:r>
            <a:r>
              <a:rPr lang="en-US" sz="1800" b="0" u="sng" dirty="0">
                <a:solidFill>
                  <a:srgbClr val="545553"/>
                </a:solidFill>
              </a:rPr>
              <a:t>LOW</a:t>
            </a:r>
            <a:r>
              <a:rPr lang="en-US" sz="1800" b="0" dirty="0">
                <a:solidFill>
                  <a:srgbClr val="545553"/>
                </a:solidFill>
              </a:rPr>
              <a:t> fan speed DCV minimum position. </a:t>
            </a:r>
          </a:p>
        </p:txBody>
      </p:sp>
      <p:pic>
        <p:nvPicPr>
          <p:cNvPr id="11266" name="Picture 2" descr="C:\DOCUME~1\tyatr\LOCALS~1\Temp\SNAGHTMLade5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63" y="1102768"/>
            <a:ext cx="3284837" cy="330334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22485" y="2463456"/>
            <a:ext cx="26962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92976" y="2471337"/>
            <a:ext cx="2696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2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457"/>
            <a:ext cx="5516628" cy="4572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DCV w/SZVAV Low Speed Fan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042869"/>
            <a:ext cx="5829300" cy="3105937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 </a:t>
            </a:r>
            <a:endParaRPr lang="en-US" sz="1200" b="1" dirty="0"/>
          </a:p>
          <a:p>
            <a:r>
              <a:rPr lang="en-US" sz="1800" dirty="0" smtClean="0"/>
              <a:t>Ensure </a:t>
            </a:r>
            <a:r>
              <a:rPr lang="en-US" sz="1800" dirty="0"/>
              <a:t>that the R130 LOW fan speed Design minimum damper position is set greater than the LOW fan speed DCV minimum damper position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Blow on the CO2 sensor to simulate a high concentration of CO2 to confirm the economizer damper responds to the call for ventilation</a:t>
            </a:r>
            <a:r>
              <a:rPr lang="en-US" sz="1600" dirty="0"/>
              <a:t>.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81724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42900" y="55960"/>
            <a:ext cx="5429250" cy="628650"/>
          </a:xfrm>
        </p:spPr>
        <p:txBody>
          <a:bodyPr/>
          <a:lstStyle/>
          <a:p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DCV w/SZVAV Medium Speed Fan</a:t>
            </a:r>
            <a:endParaRPr lang="en-US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3821" y="1289177"/>
            <a:ext cx="34841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endParaRPr lang="en-US" sz="2000" dirty="0">
              <a:solidFill>
                <a:srgbClr val="545553"/>
              </a:solidFill>
            </a:endParaRPr>
          </a:p>
        </p:txBody>
      </p:sp>
      <p:pic>
        <p:nvPicPr>
          <p:cNvPr id="11266" name="Picture 2" descr="C:\DOCUME~1\tyatr\LOCALS~1\Temp\SNAGHTMLade5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63" y="787808"/>
            <a:ext cx="3284837" cy="33033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2712" y="885864"/>
            <a:ext cx="269626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3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2180" y="993884"/>
            <a:ext cx="3429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0" dirty="0" smtClean="0"/>
              <a:t>Enter 3rd </a:t>
            </a:r>
            <a:r>
              <a:rPr lang="en-US" sz="2000" b="0" dirty="0"/>
              <a:t>step in the test mode (1st stage compressor). This forces the supply fan to the </a:t>
            </a:r>
            <a:r>
              <a:rPr lang="en-US" sz="2000" b="0" u="sng" dirty="0"/>
              <a:t>MEDIUM</a:t>
            </a:r>
            <a:r>
              <a:rPr lang="en-US" sz="2000" b="0" dirty="0"/>
              <a:t> fan speed. </a:t>
            </a:r>
            <a:endParaRPr lang="en-US" sz="2000" b="0" dirty="0" smtClean="0"/>
          </a:p>
          <a:p>
            <a:r>
              <a:rPr lang="en-US" sz="2000" b="0" dirty="0" smtClean="0">
                <a:solidFill>
                  <a:srgbClr val="0070C0"/>
                </a:solidFill>
              </a:rPr>
              <a:t>3. </a:t>
            </a:r>
            <a:r>
              <a:rPr lang="en-US" sz="2000" b="0" dirty="0" smtClean="0"/>
              <a:t>Adjust </a:t>
            </a:r>
            <a:r>
              <a:rPr lang="en-US" sz="2000" b="0" dirty="0"/>
              <a:t>the </a:t>
            </a:r>
            <a:r>
              <a:rPr lang="en-US" sz="2000" b="0" dirty="0">
                <a:solidFill>
                  <a:srgbClr val="0070C0"/>
                </a:solidFill>
              </a:rPr>
              <a:t>R136</a:t>
            </a:r>
            <a:r>
              <a:rPr lang="en-US" sz="2000" b="0" dirty="0"/>
              <a:t> potentiometer on the </a:t>
            </a:r>
            <a:r>
              <a:rPr lang="en-US" sz="2000" b="0" dirty="0">
                <a:solidFill>
                  <a:srgbClr val="0070C0"/>
                </a:solidFill>
              </a:rPr>
              <a:t>RTVM</a:t>
            </a:r>
            <a:r>
              <a:rPr lang="en-US" sz="2000" b="0" dirty="0"/>
              <a:t> to set the </a:t>
            </a:r>
            <a:r>
              <a:rPr lang="en-US" sz="2000" b="0" u="sng" dirty="0"/>
              <a:t>MEDIUM</a:t>
            </a:r>
            <a:r>
              <a:rPr lang="en-US" sz="2000" b="0" dirty="0"/>
              <a:t> fan speed </a:t>
            </a:r>
            <a:r>
              <a:rPr lang="en-US" sz="2000" b="0" dirty="0" smtClean="0"/>
              <a:t>design </a:t>
            </a:r>
            <a:r>
              <a:rPr lang="en-US" sz="2000" b="0" dirty="0"/>
              <a:t>minimum damper position. </a:t>
            </a:r>
          </a:p>
        </p:txBody>
      </p:sp>
    </p:spTree>
    <p:extLst>
      <p:ext uri="{BB962C8B-B14F-4D97-AF65-F5344CB8AC3E}">
        <p14:creationId xmlns:p14="http://schemas.microsoft.com/office/powerpoint/2010/main" val="26957593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16628" cy="89858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DCV w/SZVAV Medium Speed Fan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64" y="823715"/>
            <a:ext cx="5829300" cy="3105937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 </a:t>
            </a:r>
            <a:endParaRPr lang="en-US" sz="1200" b="1" dirty="0"/>
          </a:p>
          <a:p>
            <a:r>
              <a:rPr lang="en-US" sz="2000" dirty="0" smtClean="0"/>
              <a:t>There </a:t>
            </a:r>
            <a:r>
              <a:rPr lang="en-US" sz="2000" dirty="0"/>
              <a:t>is no DCV Min setup for MEDIUM fan speed. The value from R41 from the previous step is retained for the MEDIUM fan speed.</a:t>
            </a:r>
          </a:p>
          <a:p>
            <a:r>
              <a:rPr lang="en-US" sz="2000" dirty="0"/>
              <a:t>Again blow on the CO2 sensor to simulate a high concentration of CO2 to confirm the economizer damper responds to the call for ventilation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01143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14349" y="194310"/>
            <a:ext cx="5120158" cy="457200"/>
          </a:xfrm>
        </p:spPr>
        <p:txBody>
          <a:bodyPr/>
          <a:lstStyle/>
          <a:p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DCV w/SZVAV High Speed Fan</a:t>
            </a:r>
            <a:endParaRPr lang="en-US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8092" y="970562"/>
            <a:ext cx="3349908" cy="359127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Enter </a:t>
            </a:r>
            <a:r>
              <a:rPr lang="en-US" sz="1800" dirty="0"/>
              <a:t>4th step in the test mode (2nd stage </a:t>
            </a:r>
            <a:r>
              <a:rPr lang="en-US" sz="1800" dirty="0" smtClean="0"/>
              <a:t>comp). </a:t>
            </a:r>
            <a:r>
              <a:rPr lang="en-US" sz="1800" dirty="0"/>
              <a:t>This forces the supply fan to the </a:t>
            </a:r>
            <a:r>
              <a:rPr lang="en-US" sz="1800" u="sng" dirty="0" smtClean="0"/>
              <a:t>HIGH</a:t>
            </a:r>
            <a:r>
              <a:rPr lang="en-US" sz="1800" dirty="0" smtClean="0"/>
              <a:t> </a:t>
            </a:r>
            <a:r>
              <a:rPr lang="en-US" sz="1800" dirty="0"/>
              <a:t>fan </a:t>
            </a:r>
            <a:r>
              <a:rPr lang="en-US" sz="1800" dirty="0" smtClean="0"/>
              <a:t>speed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4. </a:t>
            </a:r>
            <a:r>
              <a:rPr lang="en-US" sz="1800" dirty="0" smtClean="0"/>
              <a:t>Adjust </a:t>
            </a:r>
            <a:r>
              <a:rPr lang="en-US" sz="1800" dirty="0"/>
              <a:t>the Design Min potentiometer on the </a:t>
            </a:r>
            <a:r>
              <a:rPr lang="en-US" sz="1800" dirty="0">
                <a:solidFill>
                  <a:srgbClr val="FF0000"/>
                </a:solidFill>
              </a:rPr>
              <a:t>RTEM</a:t>
            </a:r>
            <a:r>
              <a:rPr lang="en-US" sz="1800" dirty="0"/>
              <a:t> to set the </a:t>
            </a:r>
            <a:r>
              <a:rPr lang="en-US" sz="1800" u="sng" dirty="0"/>
              <a:t>HIGH</a:t>
            </a:r>
            <a:r>
              <a:rPr lang="en-US" sz="1800" dirty="0"/>
              <a:t> fan speed Design minimum damper position.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5</a:t>
            </a:r>
            <a:r>
              <a:rPr lang="en-US" sz="1800" dirty="0">
                <a:solidFill>
                  <a:srgbClr val="FF0000"/>
                </a:solidFill>
              </a:rPr>
              <a:t>. </a:t>
            </a:r>
            <a:r>
              <a:rPr lang="en-US" sz="1800" dirty="0">
                <a:solidFill>
                  <a:srgbClr val="545553"/>
                </a:solidFill>
              </a:rPr>
              <a:t>Adjust the DCV Min potentiometer on the </a:t>
            </a:r>
            <a:r>
              <a:rPr lang="en-US" sz="1800" dirty="0">
                <a:solidFill>
                  <a:srgbClr val="FF0000"/>
                </a:solidFill>
              </a:rPr>
              <a:t>RTEM</a:t>
            </a:r>
            <a:r>
              <a:rPr lang="en-US" sz="1800" dirty="0">
                <a:solidFill>
                  <a:srgbClr val="545553"/>
                </a:solidFill>
              </a:rPr>
              <a:t> to set the </a:t>
            </a:r>
            <a:r>
              <a:rPr lang="en-US" sz="1800" u="sng" dirty="0" smtClean="0">
                <a:solidFill>
                  <a:srgbClr val="545553"/>
                </a:solidFill>
              </a:rPr>
              <a:t>HIGH</a:t>
            </a:r>
            <a:r>
              <a:rPr lang="en-US" sz="1800" dirty="0" smtClean="0">
                <a:solidFill>
                  <a:srgbClr val="545553"/>
                </a:solidFill>
              </a:rPr>
              <a:t> </a:t>
            </a:r>
            <a:r>
              <a:rPr lang="en-US" sz="1800" dirty="0">
                <a:solidFill>
                  <a:srgbClr val="545553"/>
                </a:solidFill>
              </a:rPr>
              <a:t>fan speed DCV minimum position.</a:t>
            </a:r>
          </a:p>
          <a:p>
            <a:pPr marL="0" indent="0"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3" cstate="print"/>
          <a:srcRect l="16875" t="5578" r="31875" b="9005"/>
          <a:stretch>
            <a:fillRect/>
          </a:stretch>
        </p:blipFill>
        <p:spPr bwMode="auto">
          <a:xfrm>
            <a:off x="94617" y="857244"/>
            <a:ext cx="3277234" cy="331273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973786" y="1534864"/>
            <a:ext cx="20731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5904" y="1963859"/>
            <a:ext cx="22662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6427" y="666738"/>
            <a:ext cx="3038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/>
              <a:t> 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9911" y="1513490"/>
            <a:ext cx="685800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RTEM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382"/>
            <a:ext cx="5516628" cy="4572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DCV w/SZVAV High Speed Fan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64" y="823715"/>
            <a:ext cx="5829300" cy="3105937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 </a:t>
            </a:r>
            <a:endParaRPr lang="en-US" sz="1200" b="1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Again blow on the CO2 sensor to simulate a high concentration of CO2 to confirm the economizer damper responds to the call for ventilation.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3128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41382"/>
            <a:ext cx="5614869" cy="4572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DCV CO2 LL/UL potentiometers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64" y="823715"/>
            <a:ext cx="5829300" cy="3105937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 smtClean="0"/>
              <a:t> </a:t>
            </a:r>
            <a:endParaRPr lang="en-US" sz="1200" b="1" dirty="0"/>
          </a:p>
          <a:p>
            <a:r>
              <a:rPr lang="en-US" sz="1800" dirty="0"/>
              <a:t>After this procedure is finished adjust the Lower Limit (LL) CO2 PPM adjustment potentiometer and the Upper Limit (UL) CO2 PPM adjustment potentiometer on the </a:t>
            </a:r>
            <a:r>
              <a:rPr lang="en-US" sz="1800" dirty="0" smtClean="0">
                <a:solidFill>
                  <a:srgbClr val="FF0000"/>
                </a:solidFill>
              </a:rPr>
              <a:t>RTEM</a:t>
            </a:r>
            <a:r>
              <a:rPr lang="en-US" sz="1800" dirty="0" smtClean="0"/>
              <a:t> </a:t>
            </a:r>
          </a:p>
          <a:p>
            <a:r>
              <a:rPr lang="en-US" sz="1800" dirty="0"/>
              <a:t>T</a:t>
            </a:r>
            <a:r>
              <a:rPr lang="en-US" sz="1800" dirty="0" smtClean="0"/>
              <a:t>he </a:t>
            </a:r>
            <a:r>
              <a:rPr lang="en-US" sz="1800" dirty="0"/>
              <a:t>required settings for the </a:t>
            </a:r>
            <a:r>
              <a:rPr lang="en-US" sz="1800" dirty="0" smtClean="0"/>
              <a:t>application</a:t>
            </a:r>
            <a:r>
              <a:rPr lang="en-US" sz="1800" dirty="0"/>
              <a:t> </a:t>
            </a:r>
            <a:r>
              <a:rPr lang="en-US" sz="1800" dirty="0" smtClean="0"/>
              <a:t>are </a:t>
            </a:r>
            <a:r>
              <a:rPr lang="en-US" sz="1800" dirty="0"/>
              <a:t>often determined by local </a:t>
            </a:r>
            <a:r>
              <a:rPr lang="en-US" sz="1800" dirty="0" smtClean="0"/>
              <a:t>codes</a:t>
            </a:r>
          </a:p>
          <a:p>
            <a:r>
              <a:rPr lang="en-US" sz="1800" dirty="0" smtClean="0"/>
              <a:t>If not known set as shown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 </a:t>
            </a:r>
            <a:endParaRPr lang="en-US" sz="16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24" y="2609374"/>
            <a:ext cx="2179540" cy="20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81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388483"/>
            <a:ext cx="5173212" cy="457200"/>
          </a:xfrm>
        </p:spPr>
        <p:txBody>
          <a:bodyPr/>
          <a:lstStyle/>
          <a:p>
            <a:r>
              <a:rPr lang="en-US" dirty="0" smtClean="0"/>
              <a:t>Precedent 6 – 10T Mod Gas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test mode to put unit in heat 2</a:t>
            </a:r>
          </a:p>
          <a:p>
            <a:r>
              <a:rPr lang="en-US" dirty="0" smtClean="0"/>
              <a:t>Check </a:t>
            </a:r>
            <a:r>
              <a:rPr lang="en-US" dirty="0"/>
              <a:t>the RTOM J5 plug for 10vdc (this will be 100% heat)</a:t>
            </a:r>
          </a:p>
          <a:p>
            <a:r>
              <a:rPr lang="en-US" dirty="0" smtClean="0"/>
              <a:t>Adjust </a:t>
            </a:r>
            <a:r>
              <a:rPr lang="en-US" dirty="0"/>
              <a:t>manifold at standard gas valve but check pressure at the </a:t>
            </a:r>
            <a:r>
              <a:rPr lang="en-US" dirty="0" err="1"/>
              <a:t>maxitrol</a:t>
            </a:r>
            <a:r>
              <a:rPr lang="en-US" dirty="0"/>
              <a:t> valve. </a:t>
            </a:r>
          </a:p>
        </p:txBody>
      </p:sp>
    </p:spTree>
    <p:extLst>
      <p:ext uri="{BB962C8B-B14F-4D97-AF65-F5344CB8AC3E}">
        <p14:creationId xmlns:p14="http://schemas.microsoft.com/office/powerpoint/2010/main" val="100767328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Start-up procedure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Verify the following:</a:t>
            </a:r>
          </a:p>
          <a:p>
            <a:r>
              <a:rPr lang="en-US" dirty="0"/>
              <a:t>A</a:t>
            </a:r>
            <a:r>
              <a:rPr lang="en-US" dirty="0" smtClean="0"/>
              <a:t>ll electrical connections are secure</a:t>
            </a:r>
          </a:p>
          <a:p>
            <a:r>
              <a:rPr lang="en-US" dirty="0" smtClean="0"/>
              <a:t>Condensate drain installed</a:t>
            </a:r>
          </a:p>
          <a:p>
            <a:r>
              <a:rPr lang="en-US" dirty="0" smtClean="0"/>
              <a:t>Gas Piping (if applicable)</a:t>
            </a:r>
          </a:p>
          <a:p>
            <a:r>
              <a:rPr lang="en-US" dirty="0" smtClean="0"/>
              <a:t>Economizer installed (if FIOP is it pulled out, linkages installed)</a:t>
            </a:r>
          </a:p>
          <a:p>
            <a:r>
              <a:rPr lang="en-US" dirty="0" smtClean="0"/>
              <a:t>Incoming voltage, voltage balance, phase monitor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697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27" y="225566"/>
            <a:ext cx="5471286" cy="442560"/>
          </a:xfrm>
        </p:spPr>
        <p:txBody>
          <a:bodyPr/>
          <a:lstStyle/>
          <a:p>
            <a:r>
              <a:rPr lang="en-US" dirty="0" smtClean="0"/>
              <a:t>Mod Gas Pressure Adjustment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8719" y="753955"/>
            <a:ext cx="3465463" cy="319452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 bwMode="auto">
          <a:xfrm>
            <a:off x="2977350" y="3837987"/>
            <a:ext cx="1036935" cy="458539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eaLnBrk="1" hangingPunct="1"/>
            <a:endParaRPr lang="en-US" sz="1500"/>
          </a:p>
        </p:txBody>
      </p:sp>
      <p:sp>
        <p:nvSpPr>
          <p:cNvPr id="9" name="TextBox 8"/>
          <p:cNvSpPr txBox="1"/>
          <p:nvPr/>
        </p:nvSpPr>
        <p:spPr>
          <a:xfrm>
            <a:off x="3355890" y="3980063"/>
            <a:ext cx="409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FLOW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032205" y="2193634"/>
            <a:ext cx="151946" cy="604879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4108349" y="2888592"/>
            <a:ext cx="691723" cy="399668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684995" y="2364783"/>
            <a:ext cx="210185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Gas Valve – Single Stage</a:t>
            </a:r>
          </a:p>
          <a:p>
            <a:r>
              <a:rPr lang="en-US" sz="1200" b="0" dirty="0"/>
              <a:t>High  Capacity- ¾” pipe – </a:t>
            </a:r>
          </a:p>
          <a:p>
            <a:r>
              <a:rPr lang="en-US" sz="1200" b="0" dirty="0"/>
              <a:t>    On/Off Safety Valve</a:t>
            </a:r>
          </a:p>
          <a:p>
            <a:r>
              <a:rPr lang="en-US" sz="900" b="0" dirty="0"/>
              <a:t>(OUTLET PRESSURE set at 4.5” </a:t>
            </a:r>
            <a:r>
              <a:rPr lang="en-US" sz="900" b="0" dirty="0" err="1"/>
              <a:t>wc</a:t>
            </a:r>
            <a:r>
              <a:rPr lang="en-US" sz="900" b="0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13467" y="1287916"/>
            <a:ext cx="28466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0" dirty="0"/>
              <a:t>     </a:t>
            </a:r>
            <a:r>
              <a:rPr lang="en-US" sz="1350" b="0" dirty="0" err="1"/>
              <a:t>Maxitrol</a:t>
            </a:r>
            <a:r>
              <a:rPr lang="en-US" sz="1350" b="0" dirty="0"/>
              <a:t> Mod Valve</a:t>
            </a:r>
          </a:p>
          <a:p>
            <a:r>
              <a:rPr lang="en-US" sz="1350" b="0" dirty="0"/>
              <a:t>(Never fully closes - not a shutoff valve) </a:t>
            </a:r>
            <a:r>
              <a:rPr lang="en-US" sz="1050" b="0" dirty="0"/>
              <a:t>Almost 1” pressure drop through Mod valve at full rate</a:t>
            </a:r>
            <a:endParaRPr lang="en-US" sz="2100" b="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2450016" y="3552373"/>
            <a:ext cx="527335" cy="39611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258929" y="3714990"/>
            <a:ext cx="235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Tap Location to obtain Manifold      Pressure for MOD Gas Units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098822" y="336963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7” </a:t>
            </a:r>
            <a:r>
              <a:rPr lang="en-US" sz="1800" b="0" dirty="0" err="1"/>
              <a:t>wc</a:t>
            </a:r>
            <a:r>
              <a:rPr lang="en-US" sz="1800" b="0" dirty="0"/>
              <a:t> inlet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80396" y="1012221"/>
            <a:ext cx="166340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0" dirty="0"/>
              <a:t>Manifold </a:t>
            </a:r>
            <a:r>
              <a:rPr lang="en-US" sz="1350" b="0" dirty="0" smtClean="0"/>
              <a:t>Pressure</a:t>
            </a:r>
          </a:p>
          <a:p>
            <a:pPr algn="ctr"/>
            <a:r>
              <a:rPr lang="en-US" sz="1800" b="0" dirty="0" smtClean="0"/>
              <a:t>HI = 3.5” </a:t>
            </a:r>
            <a:r>
              <a:rPr lang="en-US" sz="1800" b="0" dirty="0" err="1" smtClean="0"/>
              <a:t>wc</a:t>
            </a:r>
            <a:endParaRPr lang="en-US" sz="1800" b="0" dirty="0" smtClean="0"/>
          </a:p>
          <a:p>
            <a:r>
              <a:rPr lang="en-US" sz="900" b="0" dirty="0" smtClean="0"/>
              <a:t>           </a:t>
            </a:r>
            <a:endParaRPr lang="en-US" sz="900" b="0" dirty="0"/>
          </a:p>
          <a:p>
            <a:r>
              <a:rPr lang="en-US" sz="1800" b="0" dirty="0"/>
              <a:t> LO = 0.7” </a:t>
            </a:r>
            <a:r>
              <a:rPr lang="en-US" sz="1800" b="0" dirty="0" err="1"/>
              <a:t>wc</a:t>
            </a:r>
            <a:endParaRPr lang="en-US" sz="1800" b="0" dirty="0"/>
          </a:p>
          <a:p>
            <a:r>
              <a:rPr lang="en-US" sz="900" b="0" dirty="0"/>
              <a:t>       </a:t>
            </a:r>
            <a:endParaRPr lang="en-US" sz="1800" b="0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3521536" y="1961662"/>
            <a:ext cx="1173626" cy="136392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697610" y="1414592"/>
            <a:ext cx="2270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Adjust Manifold Pressure </a:t>
            </a:r>
          </a:p>
          <a:p>
            <a:r>
              <a:rPr lang="en-US" sz="1200" b="0" dirty="0"/>
              <a:t>Here on Gas Valve BUT Read </a:t>
            </a:r>
          </a:p>
          <a:p>
            <a:r>
              <a:rPr lang="en-US" sz="1200" b="0" dirty="0"/>
              <a:t>Pressure from side of MOD </a:t>
            </a:r>
          </a:p>
          <a:p>
            <a:r>
              <a:rPr lang="en-US" sz="1200" b="0" dirty="0"/>
              <a:t>Valve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77" y="2237425"/>
            <a:ext cx="800945" cy="142446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931334" y="3031067"/>
            <a:ext cx="504487" cy="6839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46" idx="1"/>
          </p:cNvCxnSpPr>
          <p:nvPr/>
        </p:nvCxnSpPr>
        <p:spPr bwMode="auto">
          <a:xfrm flipH="1" flipV="1">
            <a:off x="4547138" y="3552373"/>
            <a:ext cx="551684" cy="19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933078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Dehumidification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93" y="1649258"/>
            <a:ext cx="5829300" cy="3494242"/>
          </a:xfrm>
        </p:spPr>
        <p:txBody>
          <a:bodyPr/>
          <a:lstStyle/>
          <a:p>
            <a:r>
              <a:rPr lang="en-US" sz="2000" dirty="0"/>
              <a:t>A humidity sensor that is capable of providing a 4-20 ma output is wired to the NLTB pins 18 &amp;19. The </a:t>
            </a:r>
            <a:r>
              <a:rPr lang="en-US" sz="2000" dirty="0" err="1"/>
              <a:t>setpoint</a:t>
            </a:r>
            <a:r>
              <a:rPr lang="en-US" sz="2000" dirty="0"/>
              <a:t> </a:t>
            </a:r>
            <a:r>
              <a:rPr lang="en-US" sz="2000" dirty="0" smtClean="0"/>
              <a:t>can </a:t>
            </a:r>
            <a:r>
              <a:rPr lang="en-US" sz="2000" dirty="0"/>
              <a:t>be set at the </a:t>
            </a:r>
            <a:r>
              <a:rPr lang="en-US" sz="2000" dirty="0" smtClean="0"/>
              <a:t>RTOM R41 potentiometer </a:t>
            </a:r>
            <a:r>
              <a:rPr lang="en-US" sz="2000" dirty="0"/>
              <a:t>or through a BAS system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67982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Dehumidification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2" y="906308"/>
            <a:ext cx="1661179" cy="2919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45481" y="774809"/>
            <a:ext cx="3483788" cy="3586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223036" y="3748285"/>
            <a:ext cx="21498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Space Humidity sensor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13878" y="2758315"/>
            <a:ext cx="1564304" cy="57416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49108" y="2508219"/>
            <a:ext cx="461110" cy="4616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939323" y="2547815"/>
            <a:ext cx="10081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R41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627077" y="2758315"/>
            <a:ext cx="42203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75651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36" y="418711"/>
            <a:ext cx="5173212" cy="457200"/>
          </a:xfrm>
        </p:spPr>
        <p:txBody>
          <a:bodyPr/>
          <a:lstStyle/>
          <a:p>
            <a:r>
              <a:rPr lang="en-US" dirty="0" smtClean="0"/>
              <a:t>Refrigerant Operating Pressures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526" y="1845048"/>
            <a:ext cx="6337985" cy="2214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83650" y="959743"/>
            <a:ext cx="58869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Test Mode Step 5 – all compressors on, allow run time to stabilize</a:t>
            </a:r>
          </a:p>
        </p:txBody>
      </p:sp>
    </p:spTree>
    <p:extLst>
      <p:ext uri="{BB962C8B-B14F-4D97-AF65-F5344CB8AC3E}">
        <p14:creationId xmlns:p14="http://schemas.microsoft.com/office/powerpoint/2010/main" val="30985346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6209" y="722132"/>
            <a:ext cx="5127993" cy="457200"/>
          </a:xfrm>
        </p:spPr>
        <p:txBody>
          <a:bodyPr/>
          <a:lstStyle/>
          <a:p>
            <a:r>
              <a:rPr lang="en-US" dirty="0" smtClean="0"/>
              <a:t>Refrigerant Operating Pressures – Fixed Speed Compressors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39" y="1196304"/>
            <a:ext cx="4814364" cy="33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143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Refrigerant Operating Pressures – VS Compressor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50" y="913977"/>
            <a:ext cx="4853928" cy="37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71796"/>
      </p:ext>
    </p:extLst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Subcooling</a:t>
            </a:r>
            <a:r>
              <a:rPr lang="en-US" dirty="0" smtClean="0"/>
              <a:t> Charging Curves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86" y="1024756"/>
            <a:ext cx="5395428" cy="3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8370"/>
      </p:ext>
    </p:extLst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Refrigerant Circuit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90" y="933390"/>
            <a:ext cx="5321572" cy="35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31860"/>
      </p:ext>
    </p:extLst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RT-SVD03L-EN </a:t>
            </a:r>
            <a:r>
              <a:rPr lang="en-US" dirty="0" err="1" smtClean="0"/>
              <a:t>ReliaTel</a:t>
            </a:r>
            <a:r>
              <a:rPr lang="en-US" dirty="0" smtClean="0"/>
              <a:t> Diagnostic Manual</a:t>
            </a:r>
          </a:p>
          <a:p>
            <a:r>
              <a:rPr lang="en-US" dirty="0" smtClean="0"/>
              <a:t>Unit Service Facts/IOM’s</a:t>
            </a:r>
          </a:p>
          <a:p>
            <a:r>
              <a:rPr lang="en-US" dirty="0"/>
              <a:t>RT-SVP08C-EN 6-10T Plenum </a:t>
            </a:r>
            <a:r>
              <a:rPr lang="en-US" dirty="0" smtClean="0"/>
              <a:t>Fan</a:t>
            </a:r>
            <a:endParaRPr lang="en-US" dirty="0"/>
          </a:p>
          <a:p>
            <a:r>
              <a:rPr lang="en-US" dirty="0"/>
              <a:t>RT-SVD05B-EN </a:t>
            </a:r>
            <a:r>
              <a:rPr lang="en-US" dirty="0" err="1"/>
              <a:t>eFlex</a:t>
            </a:r>
            <a:r>
              <a:rPr lang="en-US" dirty="0"/>
              <a:t> </a:t>
            </a:r>
            <a:r>
              <a:rPr lang="en-US" dirty="0" err="1"/>
              <a:t>Ruking</a:t>
            </a:r>
            <a:r>
              <a:rPr lang="en-US" dirty="0"/>
              <a:t> Drive</a:t>
            </a:r>
          </a:p>
          <a:p>
            <a:r>
              <a:rPr lang="en-US" dirty="0"/>
              <a:t>RT-SVD008B-EN </a:t>
            </a:r>
            <a:r>
              <a:rPr lang="en-US" dirty="0" err="1"/>
              <a:t>eFlex</a:t>
            </a:r>
            <a:r>
              <a:rPr lang="en-US" dirty="0"/>
              <a:t> Mitsubishi Drive</a:t>
            </a:r>
          </a:p>
          <a:p>
            <a:r>
              <a:rPr lang="en-US" dirty="0"/>
              <a:t>RT-SVD007B-EN 5T Toshiba Drive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9330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eFlex</a:t>
            </a:r>
            <a:r>
              <a:rPr lang="en-US" dirty="0" smtClean="0"/>
              <a:t>™ w/</a:t>
            </a:r>
            <a:r>
              <a:rPr lang="en-US" dirty="0" err="1" smtClean="0"/>
              <a:t>Ruking</a:t>
            </a:r>
            <a:r>
              <a:rPr lang="en-US" dirty="0" smtClean="0"/>
              <a:t> Drive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552" y="1959080"/>
            <a:ext cx="2857500" cy="3086100"/>
          </a:xfrm>
        </p:spPr>
        <p:txBody>
          <a:bodyPr/>
          <a:lstStyle/>
          <a:p>
            <a:r>
              <a:rPr lang="en-US" dirty="0" smtClean="0"/>
              <a:t>Check Compressor M/N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0336" y="1464820"/>
            <a:ext cx="2629128" cy="28806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126136" y="2493817"/>
            <a:ext cx="944628" cy="27205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10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 Interface Module (DIM)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Verify the </a:t>
            </a:r>
            <a:r>
              <a:rPr lang="en-US" dirty="0" err="1" smtClean="0"/>
              <a:t>eFlex</a:t>
            </a:r>
            <a:r>
              <a:rPr lang="en-US" dirty="0" smtClean="0"/>
              <a:t> compressor dip switches are properly set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854" y="1427625"/>
            <a:ext cx="3540550" cy="24415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3113496" y="2161310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4592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Ton </a:t>
            </a:r>
            <a:r>
              <a:rPr lang="en-US" dirty="0" err="1" smtClean="0"/>
              <a:t>eFlex</a:t>
            </a:r>
            <a:r>
              <a:rPr lang="en-US" dirty="0" smtClean="0"/>
              <a:t>™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603" y="1284694"/>
            <a:ext cx="5563155" cy="235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72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 Ton </a:t>
            </a:r>
            <a:r>
              <a:rPr lang="en-US" dirty="0" err="1" smtClean="0"/>
              <a:t>eFlex</a:t>
            </a:r>
            <a:r>
              <a:rPr lang="en-US" dirty="0" smtClean="0"/>
              <a:t>™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356" y="1279339"/>
            <a:ext cx="2523860" cy="26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1293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Ton </a:t>
            </a:r>
            <a:r>
              <a:rPr lang="en-US" dirty="0" err="1" smtClean="0"/>
              <a:t>eFlex</a:t>
            </a:r>
            <a:r>
              <a:rPr lang="en-US" dirty="0" smtClean="0"/>
              <a:t>™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788" y="1367821"/>
            <a:ext cx="2661802" cy="20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0977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eUniv_Theme">
  <a:themeElements>
    <a:clrScheme name="Trane University">
      <a:dk1>
        <a:srgbClr val="555555"/>
      </a:dk1>
      <a:lt1>
        <a:sysClr val="window" lastClr="FFFFFF"/>
      </a:lt1>
      <a:dk2>
        <a:srgbClr val="555555"/>
      </a:dk2>
      <a:lt2>
        <a:srgbClr val="FFFFFF"/>
      </a:lt2>
      <a:accent1>
        <a:srgbClr val="78BE20"/>
      </a:accent1>
      <a:accent2>
        <a:srgbClr val="FF2B00"/>
      </a:accent2>
      <a:accent3>
        <a:srgbClr val="999999"/>
      </a:accent3>
      <a:accent4>
        <a:srgbClr val="00326C"/>
      </a:accent4>
      <a:accent5>
        <a:srgbClr val="666666"/>
      </a:accent5>
      <a:accent6>
        <a:srgbClr val="78BE20"/>
      </a:accent6>
      <a:hlink>
        <a:srgbClr val="78BE20"/>
      </a:hlink>
      <a:folHlink>
        <a:srgbClr val="666666"/>
      </a:folHlink>
    </a:clrScheme>
    <a:fontScheme name="Template 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dirty="0" smtClean="0"/>
        </a:defPPr>
      </a:lstStyle>
    </a:txDef>
  </a:objectDefaults>
  <a:extraClrSchemeLst>
    <a:extraClrScheme>
      <a:clrScheme name="Template 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A 8">
        <a:dk1>
          <a:srgbClr val="000000"/>
        </a:dk1>
        <a:lt1>
          <a:srgbClr val="FFFFFF"/>
        </a:lt1>
        <a:dk2>
          <a:srgbClr val="747678"/>
        </a:dk2>
        <a:lt2>
          <a:srgbClr val="808080"/>
        </a:lt2>
        <a:accent1>
          <a:srgbClr val="005293"/>
        </a:accent1>
        <a:accent2>
          <a:srgbClr val="00B9E4"/>
        </a:accent2>
        <a:accent3>
          <a:srgbClr val="FFFFFF"/>
        </a:accent3>
        <a:accent4>
          <a:srgbClr val="000000"/>
        </a:accent4>
        <a:accent5>
          <a:srgbClr val="AAB3C8"/>
        </a:accent5>
        <a:accent6>
          <a:srgbClr val="00A7CF"/>
        </a:accent6>
        <a:hlink>
          <a:srgbClr val="FCD900"/>
        </a:hlink>
        <a:folHlink>
          <a:srgbClr val="FF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raneUniv_Theme" id="{CF947CC5-42FB-42DD-AA60-CEECDF6080F1}" vid="{C65A092B-A5AE-4ECB-BF17-69462FE7F1E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5D9880E62B641AB49F5BD22F48028" ma:contentTypeVersion="0" ma:contentTypeDescription="Create a new document." ma:contentTypeScope="" ma:versionID="ff3a6f3bcd090191f5b42402001cc71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6C2D50-DA26-4DED-BA9E-6075031FE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58C016B-75F4-47F7-AE3E-EE1262A873E2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11981B0-368D-4613-B338-B46E465A9E03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82DA001A-32AE-41EE-AD75-00FC02F18E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TraneUniv_Theme</Template>
  <TotalTime>19723</TotalTime>
  <Words>1879</Words>
  <Application>Microsoft Office PowerPoint</Application>
  <PresentationFormat>Custom</PresentationFormat>
  <Paragraphs>241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Lucida Grande</vt:lpstr>
      <vt:lpstr>Times New Roman</vt:lpstr>
      <vt:lpstr>Wingdings</vt:lpstr>
      <vt:lpstr>TraneUniv_Theme</vt:lpstr>
      <vt:lpstr>Regional Service Conference</vt:lpstr>
      <vt:lpstr>Precedent/Voyager eFlex™</vt:lpstr>
      <vt:lpstr>PowerPoint Presentation</vt:lpstr>
      <vt:lpstr>Start-up procedure</vt:lpstr>
      <vt:lpstr>eFlex™ w/Ruking Drive</vt:lpstr>
      <vt:lpstr>Drive Interface Module (DIM)</vt:lpstr>
      <vt:lpstr>3 Ton eFlex™</vt:lpstr>
      <vt:lpstr>4 Ton eFlex™</vt:lpstr>
      <vt:lpstr>5 Ton eFlex™</vt:lpstr>
      <vt:lpstr>Voyager II eFlex™ </vt:lpstr>
      <vt:lpstr>Precedent 6 – 10 Ton eFlex™ Units, Mitsubishi Drive</vt:lpstr>
      <vt:lpstr>PowerPoint Presentation</vt:lpstr>
      <vt:lpstr>Precedent/Voyager Airflow Setup</vt:lpstr>
      <vt:lpstr>CFM/Ton Airflow Adjustment Precedent 3 – 5T eFlex™</vt:lpstr>
      <vt:lpstr>CFM/Ton Precedent 3 – 5T eFlex™</vt:lpstr>
      <vt:lpstr>6 – 10T units w/Plenum Fan</vt:lpstr>
      <vt:lpstr>VDC to RPM</vt:lpstr>
      <vt:lpstr>Determine ESP</vt:lpstr>
      <vt:lpstr>Use Service Facts Fan data to determine approximate CFM</vt:lpstr>
      <vt:lpstr>Voyager II Airflow</vt:lpstr>
      <vt:lpstr>Voyager II Air Flow</vt:lpstr>
      <vt:lpstr>Determine ESP</vt:lpstr>
      <vt:lpstr>Voyager II Airflow</vt:lpstr>
      <vt:lpstr>Discharge Air Controller</vt:lpstr>
      <vt:lpstr>RTOM DA Cool Setpoint </vt:lpstr>
      <vt:lpstr>Demand Control Ventilation (DCV)</vt:lpstr>
      <vt:lpstr>Demand Control Ventilation (DCV)</vt:lpstr>
      <vt:lpstr>Demand Control Ventilation (DCV)</vt:lpstr>
      <vt:lpstr>DCV w/SZVAV</vt:lpstr>
      <vt:lpstr>Demand Control Ventilation (DCV)</vt:lpstr>
      <vt:lpstr>Mixed Air Formulas</vt:lpstr>
      <vt:lpstr> DCV w/SZVAV Low Speed Fan</vt:lpstr>
      <vt:lpstr> DCV w/SZVAV Low Speed Fan</vt:lpstr>
      <vt:lpstr>DCV w/SZVAV Medium Speed Fan</vt:lpstr>
      <vt:lpstr> DCV w/SZVAV Medium Speed Fan</vt:lpstr>
      <vt:lpstr>DCV w/SZVAV High Speed Fan</vt:lpstr>
      <vt:lpstr> DCV w/SZVAV High Speed Fan</vt:lpstr>
      <vt:lpstr> DCV CO2 LL/UL potentiometers</vt:lpstr>
      <vt:lpstr>Precedent 6 – 10T Mod Gas Heat</vt:lpstr>
      <vt:lpstr>Mod Gas Pressure Adjustment </vt:lpstr>
      <vt:lpstr>Enhanced Dehumidification</vt:lpstr>
      <vt:lpstr>Enhanced Dehumidification</vt:lpstr>
      <vt:lpstr>Refrigerant Operating Pressures</vt:lpstr>
      <vt:lpstr>Refrigerant Operating Pressures – Fixed Speed Compressors</vt:lpstr>
      <vt:lpstr>Refrigerant Operating Pressures – VS Compressor</vt:lpstr>
      <vt:lpstr>Subcooling Charging Curves</vt:lpstr>
      <vt:lpstr>Refrigerant Circuit</vt:lpstr>
      <vt:lpstr>Additional Information</vt:lpstr>
      <vt:lpstr>PowerPoint Presentation</vt:lpstr>
    </vt:vector>
  </TitlesOfParts>
  <Company>Ingersoll Rand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Trane PowerPoint Template_Gray</dc:title>
  <dc:creator>Pam Fulwider</dc:creator>
  <cp:keywords>Trane Power Point Template - green</cp:keywords>
  <cp:lastModifiedBy>Cryer, Archie</cp:lastModifiedBy>
  <cp:revision>873</cp:revision>
  <cp:lastPrinted>2005-10-18T13:26:44Z</cp:lastPrinted>
  <dcterms:created xsi:type="dcterms:W3CDTF">2001-06-01T18:18:43Z</dcterms:created>
  <dcterms:modified xsi:type="dcterms:W3CDTF">2019-01-18T01:12:19Z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randed Materials">
    <vt:lpwstr>26</vt:lpwstr>
  </property>
  <property fmtid="{D5CDD505-2E9C-101B-9397-08002B2CF9AE}" pid="3" name="Top-Level Category">
    <vt:lpwstr>Branded Materials</vt:lpwstr>
  </property>
  <property fmtid="{D5CDD505-2E9C-101B-9397-08002B2CF9AE}" pid="4" name="Brand">
    <vt:lpwstr>;#Trane;#</vt:lpwstr>
  </property>
  <property fmtid="{D5CDD505-2E9C-101B-9397-08002B2CF9AE}" pid="5" name="ContentTypeId">
    <vt:lpwstr>0x0101000575D9880E62B641AB49F5BD22F48028</vt:lpwstr>
  </property>
</Properties>
</file>