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12"/>
  </p:notesMasterIdLst>
  <p:handoutMasterIdLst>
    <p:handoutMasterId r:id="rId13"/>
  </p:handoutMasterIdLst>
  <p:sldIdLst>
    <p:sldId id="829" r:id="rId5"/>
    <p:sldId id="851" r:id="rId6"/>
    <p:sldId id="832" r:id="rId7"/>
    <p:sldId id="900" r:id="rId8"/>
    <p:sldId id="921" r:id="rId9"/>
    <p:sldId id="922" r:id="rId10"/>
    <p:sldId id="92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" userDrawn="1">
          <p15:clr>
            <a:srgbClr val="A4A3A4"/>
          </p15:clr>
        </p15:guide>
        <p15:guide id="3" orient="horz" pos="1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1F5"/>
    <a:srgbClr val="6900FD"/>
    <a:srgbClr val="5F11F3"/>
    <a:srgbClr val="69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2857" autoAdjust="0"/>
  </p:normalViewPr>
  <p:slideViewPr>
    <p:cSldViewPr snapToGrid="0" snapToObjects="1">
      <p:cViewPr varScale="1">
        <p:scale>
          <a:sx n="80" d="100"/>
          <a:sy n="80" d="100"/>
        </p:scale>
        <p:origin x="1392" y="90"/>
      </p:cViewPr>
      <p:guideLst>
        <p:guide pos="144"/>
        <p:guide orient="horz"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off, Nicole" userId="4f36493f-6aef-4909-9b6d-aa1385123673" providerId="ADAL" clId="{443EBB37-E2F9-4573-92A7-1704EC84C6CD}"/>
    <pc:docChg chg="delSld modSld">
      <pc:chgData name="Egloff, Nicole" userId="4f36493f-6aef-4909-9b6d-aa1385123673" providerId="ADAL" clId="{443EBB37-E2F9-4573-92A7-1704EC84C6CD}" dt="2026-01-13T14:53:44.481" v="44" actId="2696"/>
      <pc:docMkLst>
        <pc:docMk/>
      </pc:docMkLst>
      <pc:sldChg chg="modSp mod">
        <pc:chgData name="Egloff, Nicole" userId="4f36493f-6aef-4909-9b6d-aa1385123673" providerId="ADAL" clId="{443EBB37-E2F9-4573-92A7-1704EC84C6CD}" dt="2026-01-13T14:53:04.628" v="43" actId="20577"/>
        <pc:sldMkLst>
          <pc:docMk/>
          <pc:sldMk cId="973141205" sldId="829"/>
        </pc:sldMkLst>
        <pc:spChg chg="mod">
          <ac:chgData name="Egloff, Nicole" userId="4f36493f-6aef-4909-9b6d-aa1385123673" providerId="ADAL" clId="{443EBB37-E2F9-4573-92A7-1704EC84C6CD}" dt="2026-01-13T14:52:57.713" v="28" actId="20577"/>
          <ac:spMkLst>
            <pc:docMk/>
            <pc:sldMk cId="973141205" sldId="829"/>
            <ac:spMk id="5" creationId="{F9D024A3-92AD-BC48-81CD-96F0B24EFEA8}"/>
          </ac:spMkLst>
        </pc:spChg>
        <pc:spChg chg="mod">
          <ac:chgData name="Egloff, Nicole" userId="4f36493f-6aef-4909-9b6d-aa1385123673" providerId="ADAL" clId="{443EBB37-E2F9-4573-92A7-1704EC84C6CD}" dt="2026-01-13T14:53:04.628" v="43" actId="20577"/>
          <ac:spMkLst>
            <pc:docMk/>
            <pc:sldMk cId="973141205" sldId="829"/>
            <ac:spMk id="7" creationId="{7D4EB5F4-A6D9-CC41-9694-E10B3E7FD8C1}"/>
          </ac:spMkLst>
        </pc:spChg>
      </pc:sldChg>
      <pc:sldChg chg="del">
        <pc:chgData name="Egloff, Nicole" userId="4f36493f-6aef-4909-9b6d-aa1385123673" providerId="ADAL" clId="{443EBB37-E2F9-4573-92A7-1704EC84C6CD}" dt="2026-01-13T14:52:48.044" v="0" actId="2696"/>
        <pc:sldMkLst>
          <pc:docMk/>
          <pc:sldMk cId="3288649898" sldId="849"/>
        </pc:sldMkLst>
      </pc:sldChg>
      <pc:sldChg chg="del">
        <pc:chgData name="Egloff, Nicole" userId="4f36493f-6aef-4909-9b6d-aa1385123673" providerId="ADAL" clId="{443EBB37-E2F9-4573-92A7-1704EC84C6CD}" dt="2026-01-13T14:53:44.481" v="44" actId="2696"/>
        <pc:sldMkLst>
          <pc:docMk/>
          <pc:sldMk cId="2402404298" sldId="924"/>
        </pc:sldMkLst>
      </pc:sldChg>
      <pc:sldChg chg="del">
        <pc:chgData name="Egloff, Nicole" userId="4f36493f-6aef-4909-9b6d-aa1385123673" providerId="ADAL" clId="{443EBB37-E2F9-4573-92A7-1704EC84C6CD}" dt="2026-01-13T14:53:44.481" v="44" actId="2696"/>
        <pc:sldMkLst>
          <pc:docMk/>
          <pc:sldMk cId="507703429" sldId="925"/>
        </pc:sldMkLst>
      </pc:sldChg>
      <pc:sldChg chg="del">
        <pc:chgData name="Egloff, Nicole" userId="4f36493f-6aef-4909-9b6d-aa1385123673" providerId="ADAL" clId="{443EBB37-E2F9-4573-92A7-1704EC84C6CD}" dt="2026-01-13T14:53:44.481" v="44" actId="2696"/>
        <pc:sldMkLst>
          <pc:docMk/>
          <pc:sldMk cId="3321832182" sldId="926"/>
        </pc:sldMkLst>
      </pc:sldChg>
      <pc:sldChg chg="del">
        <pc:chgData name="Egloff, Nicole" userId="4f36493f-6aef-4909-9b6d-aa1385123673" providerId="ADAL" clId="{443EBB37-E2F9-4573-92A7-1704EC84C6CD}" dt="2026-01-13T14:53:44.481" v="44" actId="2696"/>
        <pc:sldMkLst>
          <pc:docMk/>
          <pc:sldMk cId="758363188" sldId="927"/>
        </pc:sldMkLst>
      </pc:sldChg>
      <pc:sldChg chg="del">
        <pc:chgData name="Egloff, Nicole" userId="4f36493f-6aef-4909-9b6d-aa1385123673" providerId="ADAL" clId="{443EBB37-E2F9-4573-92A7-1704EC84C6CD}" dt="2026-01-13T14:53:44.481" v="44" actId="2696"/>
        <pc:sldMkLst>
          <pc:docMk/>
          <pc:sldMk cId="450768976" sldId="9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DD9762-D634-DF47-9E36-111CEA39C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8AECD-3BF5-8249-8131-6F1406D6ED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91E2-3189-D44E-A7CA-67CACA16B12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214AD-9DDF-894F-B678-61A7413150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8A81B-4D1A-3D4F-9F72-8F00344F3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6CBDA-9D7D-B444-BE28-D38B326E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6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B0F27-F3F6-B24D-9004-7518320DD8D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B81C-C991-D84B-BC99-9A0B04D82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gasketing that is factory installed.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4B81C-C991-D84B-BC99-9A0B04D824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5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Square tubes will prevent slippage of the rods.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4B81C-C991-D84B-BC99-9A0B04D82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1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roll out plan here and that they’ll start seeing these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4B81C-C991-D84B-BC99-9A0B04D824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, sitting, table, small&#10;&#10;Description automatically generated">
            <a:extLst>
              <a:ext uri="{FF2B5EF4-FFF2-40B4-BE49-F238E27FC236}">
                <a16:creationId xmlns:a16="http://schemas.microsoft.com/office/drawing/2014/main" id="{5765A958-D00C-2D4A-BCCB-2ABAA37A3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57"/>
            <a:ext cx="12192000" cy="5753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835" y="6078039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48544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A4D4B4-856F-E24A-9945-537B7062F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4" y="6068798"/>
            <a:ext cx="2658535" cy="4619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42CF330-137D-8B44-B571-15E499727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29" y="6068798"/>
            <a:ext cx="3328116" cy="461962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</p:spTree>
    <p:extLst>
      <p:ext uri="{BB962C8B-B14F-4D97-AF65-F5344CB8AC3E}">
        <p14:creationId xmlns:p14="http://schemas.microsoft.com/office/powerpoint/2010/main" val="42083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s in a blue sky&#10;&#10;Description automatically generated">
            <a:extLst>
              <a:ext uri="{FF2B5EF4-FFF2-40B4-BE49-F238E27FC236}">
                <a16:creationId xmlns:a16="http://schemas.microsoft.com/office/drawing/2014/main" id="{21488E0B-86A9-DF42-B1AF-F67A0C611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8C6A44-8F4A-F348-89F7-BC7975D49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8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4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, sitting, table, large&#10;&#10;Description automatically generated">
            <a:extLst>
              <a:ext uri="{FF2B5EF4-FFF2-40B4-BE49-F238E27FC236}">
                <a16:creationId xmlns:a16="http://schemas.microsoft.com/office/drawing/2014/main" id="{20F61EA8-8F7D-814C-9C44-681DF90E3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white building&#10;&#10;Description automatically generated">
            <a:extLst>
              <a:ext uri="{FF2B5EF4-FFF2-40B4-BE49-F238E27FC236}">
                <a16:creationId xmlns:a16="http://schemas.microsoft.com/office/drawing/2014/main" id="{EA054DB4-96DC-5248-B432-6C45C67E9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8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grass, green, man&#10;&#10;Description automatically generated">
            <a:extLst>
              <a:ext uri="{FF2B5EF4-FFF2-40B4-BE49-F238E27FC236}">
                <a16:creationId xmlns:a16="http://schemas.microsoft.com/office/drawing/2014/main" id="{4DAA9559-B207-454C-9093-66512DF4D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0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9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looking, man, table&#10;&#10;Description automatically generated">
            <a:extLst>
              <a:ext uri="{FF2B5EF4-FFF2-40B4-BE49-F238E27FC236}">
                <a16:creationId xmlns:a16="http://schemas.microsoft.com/office/drawing/2014/main" id="{6AAA50B9-CE58-1A49-815D-02DE45B68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45796-11C1-0C4E-A0CD-6EB84F7831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sunglasses&#10;&#10;Description automatically generated">
            <a:extLst>
              <a:ext uri="{FF2B5EF4-FFF2-40B4-BE49-F238E27FC236}">
                <a16:creationId xmlns:a16="http://schemas.microsoft.com/office/drawing/2014/main" id="{D2BC646F-2CB1-0D4C-ACCA-70AF2D800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E43EC-40F7-BC48-BE28-FA9300C8B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indoor, table, cake&#10;&#10;Description automatically generated">
            <a:extLst>
              <a:ext uri="{FF2B5EF4-FFF2-40B4-BE49-F238E27FC236}">
                <a16:creationId xmlns:a16="http://schemas.microsoft.com/office/drawing/2014/main" id="{7E980D8F-692F-8040-AB66-8829E7572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683E6-47BF-3B4D-8C00-3C14A9AA80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8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7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table, items, filled&#10;&#10;Description automatically generated">
            <a:extLst>
              <a:ext uri="{FF2B5EF4-FFF2-40B4-BE49-F238E27FC236}">
                <a16:creationId xmlns:a16="http://schemas.microsoft.com/office/drawing/2014/main" id="{4FF61041-4DE6-EF4D-9433-DC03BB14A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B1717-DDE7-1C47-B570-0BAC2CF12A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4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E34DC6-C431-E84E-B229-03DC6D3C4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6001" cy="685800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47A5B-E379-9544-87C7-9E5080161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330" y="6199340"/>
            <a:ext cx="1203578" cy="356616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3693E39-5D14-5A48-AFEE-8A8B7C9DE4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80633" y="1684400"/>
            <a:ext cx="4276574" cy="3489198"/>
          </a:xfrm>
        </p:spPr>
        <p:txBody>
          <a:bodyPr lIns="914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1300"/>
            </a:lvl1pPr>
            <a:lvl2pPr marL="320040" indent="0">
              <a:buNone/>
              <a:defRPr sz="1200"/>
            </a:lvl2pPr>
            <a:lvl3pPr marL="640080" indent="0">
              <a:buNone/>
              <a:defRPr sz="1200"/>
            </a:lvl3pPr>
            <a:lvl4pPr marL="918611" indent="0">
              <a:buNone/>
              <a:defRPr sz="1200"/>
            </a:lvl4pPr>
            <a:lvl5pPr marL="1229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477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pick 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E34DC6-C431-E84E-B229-03DC6D3C4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6000742" cy="542141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FB9665C-9E14-A441-A3FF-050BA7FD3D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9343" y="-1"/>
            <a:ext cx="5962657" cy="542141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9A9AA-0E11-C84B-A6E4-6DCE53E61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5491763"/>
            <a:ext cx="6000742" cy="1064193"/>
          </a:xfrm>
        </p:spPr>
        <p:txBody>
          <a:bodyPr lIns="228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20040" indent="0">
              <a:buNone/>
              <a:defRPr sz="1200"/>
            </a:lvl2pPr>
            <a:lvl3pPr marL="640080" indent="0">
              <a:buNone/>
              <a:defRPr sz="1200"/>
            </a:lvl3pPr>
            <a:lvl4pPr marL="918611" indent="0">
              <a:buNone/>
              <a:defRPr sz="1200"/>
            </a:lvl4pPr>
            <a:lvl5pPr marL="1229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647A5B-E379-9544-87C7-9E5080161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4330" y="6199340"/>
            <a:ext cx="1203578" cy="356616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6333CF2-4D31-EF4F-86AB-07F8D5D9C4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9343" y="5491762"/>
            <a:ext cx="5962657" cy="1064193"/>
          </a:xfrm>
        </p:spPr>
        <p:txBody>
          <a:bodyPr lIns="2286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20040" indent="0">
              <a:buNone/>
              <a:defRPr sz="1200"/>
            </a:lvl2pPr>
            <a:lvl3pPr marL="640080" indent="0">
              <a:buNone/>
              <a:defRPr sz="1200"/>
            </a:lvl3pPr>
            <a:lvl4pPr marL="918611" indent="0">
              <a:buNone/>
              <a:defRPr sz="1200"/>
            </a:lvl4pPr>
            <a:lvl5pPr marL="1229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990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k a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C95309D-EC14-A44F-8B4A-68148C39C6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749925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A99FE-6D5C-5C4F-A5C5-45760A910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r="12173" b="7680"/>
          <a:stretch/>
        </p:blipFill>
        <p:spPr>
          <a:xfrm>
            <a:off x="5660221" y="0"/>
            <a:ext cx="6531780" cy="5749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835" y="6078039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48544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A4D4B4-856F-E24A-9945-537B7062F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4" y="6068798"/>
            <a:ext cx="2658535" cy="461962"/>
          </a:xfr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42CF330-137D-8B44-B571-15E499727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29" y="6068798"/>
            <a:ext cx="3328116" cy="461962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</p:spTree>
    <p:extLst>
      <p:ext uri="{BB962C8B-B14F-4D97-AF65-F5344CB8AC3E}">
        <p14:creationId xmlns:p14="http://schemas.microsoft.com/office/powerpoint/2010/main" val="282949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A788C39-3562-4945-BD31-341D29701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5643"/>
            <a:ext cx="5400675" cy="2476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200" smtClean="0">
                <a:latin typeface="+mj-lt"/>
                <a:ea typeface="+mj-ea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9572C-2E2B-434D-9869-5A7E38E69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2198842"/>
            <a:ext cx="11402651" cy="3881438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18611" indent="0">
              <a:buNone/>
              <a:defRPr/>
            </a:lvl4pPr>
            <a:lvl5pPr marL="1229754" indent="0">
              <a:buNone/>
              <a:defRPr/>
            </a:lvl5pPr>
          </a:lstStyle>
          <a:p>
            <a:pPr lvl="0"/>
            <a:r>
              <a:rPr lang="en-US" dirty="0"/>
              <a:t>Click to add TABLE, GRAPH, or CHART,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8250-6C27-CE44-A44C-DB80B84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2139"/>
            <a:ext cx="10515600" cy="1161579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645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A788C39-3562-4945-BD31-341D29701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5643"/>
            <a:ext cx="5400675" cy="24765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1200" smtClean="0">
                <a:latin typeface="+mj-lt"/>
                <a:ea typeface="+mj-ea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9572C-2E2B-434D-9869-5A7E38E69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2198842"/>
            <a:ext cx="11402651" cy="3881438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18611" indent="0">
              <a:buNone/>
              <a:defRPr/>
            </a:lvl4pPr>
            <a:lvl5pPr marL="1229754" indent="0">
              <a:buNone/>
              <a:defRPr/>
            </a:lvl5pPr>
          </a:lstStyle>
          <a:p>
            <a:pPr lvl="0"/>
            <a:r>
              <a:rPr lang="en-US" dirty="0"/>
              <a:t>Click to add TABLE, GRAPH, or CHART,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8250-6C27-CE44-A44C-DB80B84A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2139"/>
            <a:ext cx="10515600" cy="1161579"/>
          </a:xfrm>
        </p:spPr>
        <p:txBody>
          <a:bodyPr anchor="b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B2BD8BC-6C1C-BE40-936D-6F3F03D3D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15" r="14142" b="2575"/>
          <a:stretch/>
        </p:blipFill>
        <p:spPr>
          <a:xfrm>
            <a:off x="4562794" y="0"/>
            <a:ext cx="7629206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609CC82-E6A7-C045-9288-838A39357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4" y="6068798"/>
            <a:ext cx="2658535" cy="46196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01F25E4-9C6D-F845-91D4-1CC983776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29" y="6068798"/>
            <a:ext cx="3328116" cy="4619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77AFDAD-F529-A548-9A04-238732DC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94" y="2989019"/>
            <a:ext cx="5564705" cy="115299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5400"/>
            </a:lvl1pPr>
          </a:lstStyle>
          <a:p>
            <a:pPr lvl="0" defTabSz="914400" latinLnBrk="0">
              <a:lnSpc>
                <a:spcPct val="80000"/>
              </a:lnSpc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411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C2AEE-3BFA-FF49-982D-2AF26E0EC6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94" y="2994188"/>
            <a:ext cx="5881467" cy="114265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5400">
                <a:solidFill>
                  <a:schemeClr val="bg1"/>
                </a:solidFill>
              </a:defRPr>
            </a:lvl1pPr>
          </a:lstStyle>
          <a:p>
            <a:pPr lvl="0" defTabSz="914400" latinLnBrk="0">
              <a:lnSpc>
                <a:spcPct val="80000"/>
              </a:lnSpc>
            </a:pPr>
            <a:r>
              <a:rPr lang="en-US" dirty="0"/>
              <a:t>Presentation Title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8B2BD8BC-6C1C-BE40-936D-6F3F03D3D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9715" r="14142" b="2575"/>
          <a:stretch/>
        </p:blipFill>
        <p:spPr>
          <a:xfrm>
            <a:off x="4562794" y="0"/>
            <a:ext cx="7629206" cy="6858000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609CC82-E6A7-C045-9288-838A39357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194" y="6068798"/>
            <a:ext cx="2658535" cy="46196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Enterprise Brand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D01F25E4-9C6D-F845-91D4-1CC983776A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6729" y="6068798"/>
            <a:ext cx="3328116" cy="4619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320040" indent="0">
              <a:buNone/>
              <a:defRPr b="1"/>
            </a:lvl2pPr>
            <a:lvl3pPr marL="640080" indent="0">
              <a:buNone/>
              <a:defRPr b="1"/>
            </a:lvl3pPr>
            <a:lvl4pPr marL="918611" indent="0">
              <a:buNone/>
              <a:defRPr b="1"/>
            </a:lvl4pPr>
            <a:lvl5pPr marL="1229754" indent="0">
              <a:buNone/>
              <a:defRPr b="1"/>
            </a:lvl5pPr>
          </a:lstStyle>
          <a:p>
            <a:pPr lvl="0"/>
            <a:r>
              <a:rPr lang="en-US" dirty="0"/>
              <a:t>Feb 20,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45130-EF52-2B4F-BF67-80A4611BD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7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building, bicycle&#10;&#10;Description automatically generated">
            <a:extLst>
              <a:ext uri="{FF2B5EF4-FFF2-40B4-BE49-F238E27FC236}">
                <a16:creationId xmlns:a16="http://schemas.microsoft.com/office/drawing/2014/main" id="{CE31E41F-B1C0-2A49-ABE6-40D969ECE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3500" y="0"/>
            <a:ext cx="5778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D8A92-35EE-B840-83EB-1CED4F731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03471"/>
            <a:ext cx="5400040" cy="685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3000" b="0">
                <a:solidFill>
                  <a:srgbClr val="6400FF"/>
                </a:solidFill>
                <a:ea typeface="Verdana" panose="020B060403050404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52E8D3E-0AEC-584A-A6E2-C107C38D8DE8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06375" y="2871788"/>
            <a:ext cx="5422900" cy="27908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Agenda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2BC75E-4491-E448-A2E3-79958F32B5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4330" y="6199340"/>
            <a:ext cx="1241027" cy="356616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6E8238A-D292-674E-A456-E20BE9288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</p:spTree>
    <p:extLst>
      <p:ext uri="{BB962C8B-B14F-4D97-AF65-F5344CB8AC3E}">
        <p14:creationId xmlns:p14="http://schemas.microsoft.com/office/powerpoint/2010/main" val="12935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ck a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CE07C4-7AA6-8C46-8304-6F7B9FC9C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2230" y="0"/>
            <a:ext cx="577977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F754D9-3356-A74B-AFE3-4FED3CBFF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03471"/>
            <a:ext cx="5400040" cy="685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3000" b="0">
                <a:solidFill>
                  <a:srgbClr val="6400FF"/>
                </a:solidFill>
                <a:ea typeface="Verdana" panose="020B060403050404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Agenda Title</a:t>
            </a:r>
          </a:p>
        </p:txBody>
      </p:sp>
      <p:sp>
        <p:nvSpPr>
          <p:cNvPr id="12" name="Table Placeholder 8">
            <a:extLst>
              <a:ext uri="{FF2B5EF4-FFF2-40B4-BE49-F238E27FC236}">
                <a16:creationId xmlns:a16="http://schemas.microsoft.com/office/drawing/2014/main" id="{14BE89A0-F26C-0E4A-812D-CED5FF22B87E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206375" y="2871788"/>
            <a:ext cx="5422900" cy="279082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Agenda Table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E94B9E-604E-3C4F-8011-099A74015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</p:spTree>
    <p:extLst>
      <p:ext uri="{BB962C8B-B14F-4D97-AF65-F5344CB8AC3E}">
        <p14:creationId xmlns:p14="http://schemas.microsoft.com/office/powerpoint/2010/main" val="25341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CEB694-A900-D543-A382-DB7890763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4835" y="6078039"/>
            <a:ext cx="1568972" cy="46178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F1004F-4839-7A43-BDFD-52D5AF2F5A64}"/>
              </a:ext>
            </a:extLst>
          </p:cNvPr>
          <p:cNvSpPr/>
          <p:nvPr userDrawn="1"/>
        </p:nvSpPr>
        <p:spPr>
          <a:xfrm>
            <a:off x="0" y="5815584"/>
            <a:ext cx="3339101" cy="137160"/>
          </a:xfrm>
          <a:prstGeom prst="rect">
            <a:avLst/>
          </a:prstGeom>
          <a:solidFill>
            <a:srgbClr val="5B1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CB6FC-27C0-B744-A5FC-BB91C5A8F0D7}"/>
              </a:ext>
            </a:extLst>
          </p:cNvPr>
          <p:cNvSpPr/>
          <p:nvPr userDrawn="1"/>
        </p:nvSpPr>
        <p:spPr>
          <a:xfrm>
            <a:off x="3386666" y="5815584"/>
            <a:ext cx="8805334" cy="137160"/>
          </a:xfrm>
          <a:prstGeom prst="rect">
            <a:avLst/>
          </a:prstGeom>
          <a:solidFill>
            <a:srgbClr val="5B1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rug&#10;&#10;Description automatically generated">
            <a:extLst>
              <a:ext uri="{FF2B5EF4-FFF2-40B4-BE49-F238E27FC236}">
                <a16:creationId xmlns:a16="http://schemas.microsoft.com/office/drawing/2014/main" id="{97380EBE-9BF3-6E44-A30D-86ACBDFBD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50EBF-7D30-F944-98AA-BD5F6C36D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16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splay in a building&#10;&#10;Description automatically generated">
            <a:extLst>
              <a:ext uri="{FF2B5EF4-FFF2-40B4-BE49-F238E27FC236}">
                <a16:creationId xmlns:a16="http://schemas.microsoft.com/office/drawing/2014/main" id="{B94527A9-C80B-404C-BB71-D0C97AE5E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4FF8B27-6F82-C240-BF26-0EFF3A429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300" y="4829068"/>
            <a:ext cx="5475111" cy="6858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47C266C-9067-624F-916E-FF4D69292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28600"/>
            <a:ext cx="6853238" cy="249238"/>
          </a:xfr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cap="all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  <a:lvl2pPr>
              <a:defRPr lang="en-US" sz="3733" b="1" smtClean="0">
                <a:latin typeface="Arial" charset="0"/>
                <a:cs typeface="Arial" charset="0"/>
              </a:defRPr>
            </a:lvl2pPr>
            <a:lvl3pPr>
              <a:defRPr lang="en-US" sz="3733" b="1" smtClean="0">
                <a:latin typeface="Arial" charset="0"/>
                <a:cs typeface="Arial" charset="0"/>
              </a:defRPr>
            </a:lvl3pPr>
            <a:lvl4pPr>
              <a:defRPr lang="en-US" sz="3733" b="1" smtClean="0">
                <a:latin typeface="Arial" charset="0"/>
                <a:cs typeface="Arial" charset="0"/>
              </a:defRPr>
            </a:lvl4pPr>
            <a:lvl5pPr>
              <a:defRPr lang="en-US" sz="3733" b="1">
                <a:latin typeface="Arial" charset="0"/>
                <a:cs typeface="Arial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TITLE — HALF REGULAR, HALF BOLD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50EBF-7D30-F944-98AA-BD5F6C36D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0614330" y="6199340"/>
            <a:ext cx="1203579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0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3332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939D1D-EF2F-BD4D-8AF8-52B78C7B83D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617378" y="6195061"/>
            <a:ext cx="1228147" cy="3614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CF8C-5646-D247-AE51-6C5521EF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5641"/>
            <a:ext cx="10515600" cy="274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MONTH YEAR PRESENATION — HALF REGULAR, HALF BOLD</a:t>
            </a:r>
          </a:p>
        </p:txBody>
      </p:sp>
    </p:spTree>
    <p:extLst>
      <p:ext uri="{BB962C8B-B14F-4D97-AF65-F5344CB8AC3E}">
        <p14:creationId xmlns:p14="http://schemas.microsoft.com/office/powerpoint/2010/main" val="23776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  <p:sldLayoutId id="2147483694" r:id="rId3"/>
    <p:sldLayoutId id="2147483695" r:id="rId4"/>
    <p:sldLayoutId id="2147483657" r:id="rId5"/>
    <p:sldLayoutId id="2147483658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8" r:id="rId17"/>
    <p:sldLayoutId id="2147483696" r:id="rId18"/>
    <p:sldLayoutId id="2147483692" r:id="rId19"/>
    <p:sldLayoutId id="2147483666" r:id="rId20"/>
    <p:sldLayoutId id="2147483693" r:id="rId21"/>
  </p:sldLayoutIdLst>
  <p:hf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1200" b="0" kern="1200" smtClean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20040" indent="-32004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32004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60120" indent="-32004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23403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34546" indent="-3047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D024A3-92AD-BC48-81CD-96F0B24E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94" y="1413963"/>
            <a:ext cx="11307749" cy="2217004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zh-CN" b="1" dirty="0"/>
              <a:t>Terminal Unit Vent Damper Replacement:</a:t>
            </a:r>
            <a:br>
              <a:rPr lang="en-US" altLang="zh-CN" b="1" dirty="0"/>
            </a:br>
            <a:r>
              <a:rPr lang="en-US" altLang="zh-CN" b="1" dirty="0"/>
              <a:t>2025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4EB5F4-A6D9-CC41-9694-E10B3E7FD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94" y="6068798"/>
            <a:ext cx="3328116" cy="461962"/>
          </a:xfrm>
        </p:spPr>
        <p:txBody>
          <a:bodyPr/>
          <a:lstStyle/>
          <a:p>
            <a:r>
              <a:rPr lang="en-US" dirty="0"/>
              <a:t>Launch: October 2025</a:t>
            </a:r>
          </a:p>
        </p:txBody>
      </p:sp>
    </p:spTree>
    <p:extLst>
      <p:ext uri="{BB962C8B-B14F-4D97-AF65-F5344CB8AC3E}">
        <p14:creationId xmlns:p14="http://schemas.microsoft.com/office/powerpoint/2010/main" val="9731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BE514-190A-7142-8458-220DC8DD3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38678"/>
            <a:ext cx="11402651" cy="4235117"/>
          </a:xfrm>
        </p:spPr>
        <p:txBody>
          <a:bodyPr/>
          <a:lstStyle/>
          <a:p>
            <a:pPr>
              <a:buClr>
                <a:srgbClr val="5F11F3"/>
              </a:buClr>
            </a:pPr>
            <a:r>
              <a:rPr lang="en-US" dirty="0">
                <a:ea typeface="Verdana" panose="020B0604030504040204" pitchFamily="34" charset="0"/>
              </a:rPr>
              <a:t>This project is to fix the issue with bowing on VUV dampers.</a:t>
            </a:r>
          </a:p>
          <a:p>
            <a:pPr>
              <a:buClr>
                <a:srgbClr val="5F11F3"/>
              </a:buClr>
            </a:pPr>
            <a:r>
              <a:rPr lang="en-US" dirty="0">
                <a:ea typeface="Verdana" panose="020B0604030504040204" pitchFamily="34" charset="0"/>
              </a:rPr>
              <a:t>The damper blades are not being fully closed and allowing outside air to enter the unit.</a:t>
            </a:r>
          </a:p>
          <a:p>
            <a:pPr>
              <a:buClr>
                <a:srgbClr val="5F11F3"/>
              </a:buClr>
            </a:pPr>
            <a:r>
              <a:rPr lang="en-US" dirty="0">
                <a:ea typeface="Verdana" panose="020B0604030504040204" pitchFamily="34" charset="0"/>
              </a:rPr>
              <a:t>It appears that we are having bowing issues in both the rod and the blade.</a:t>
            </a:r>
          </a:p>
          <a:p>
            <a:pPr marL="605790" lvl="1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Rod tends to bend to </a:t>
            </a:r>
            <a:r>
              <a:rPr lang="en-US">
                <a:ea typeface="Verdana" panose="020B0604030504040204" pitchFamily="34" charset="0"/>
              </a:rPr>
              <a:t>match the blade </a:t>
            </a:r>
            <a:endParaRPr lang="en-US" dirty="0">
              <a:ea typeface="Verdana" panose="020B0604030504040204" pitchFamily="34" charset="0"/>
            </a:endParaRPr>
          </a:p>
          <a:p>
            <a:pPr>
              <a:buClr>
                <a:srgbClr val="5F11F3"/>
              </a:buClr>
            </a:pPr>
            <a:endParaRPr lang="en-US" dirty="0"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60F20B-246E-5549-9F30-ECBB8641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6225"/>
            <a:ext cx="10515600" cy="571500"/>
          </a:xfrm>
        </p:spPr>
        <p:txBody>
          <a:bodyPr/>
          <a:lstStyle/>
          <a:p>
            <a:r>
              <a:rPr lang="en-US" dirty="0"/>
              <a:t>Project Scope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40590-E229-B287-C99D-33EA4E3F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50566"/>
            <a:ext cx="4572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8C943-A54D-3E88-7441-6F1D9BCC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2614989"/>
            <a:ext cx="5286103" cy="39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59A7EF4-1036-0E73-8E7B-95D8184BE2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225643"/>
            <a:ext cx="5400675" cy="247650"/>
          </a:xfrm>
        </p:spPr>
        <p:txBody>
          <a:bodyPr/>
          <a:lstStyle/>
          <a:p>
            <a:r>
              <a:rPr lang="en-US" altLang="zh-CN" dirty="0"/>
              <a:t>ENGINEERING ANALYSIS, ETC-AP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4B3843-247C-ACEB-9918-EC3363F06E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234440"/>
            <a:ext cx="11402651" cy="4818408"/>
          </a:xfrm>
        </p:spPr>
        <p:txBody>
          <a:bodyPr/>
          <a:lstStyle/>
          <a:p>
            <a:pPr marL="285750" lvl="1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Triangular blade</a:t>
            </a:r>
          </a:p>
          <a:p>
            <a:pPr marL="605790" lvl="2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Easily manufacturable parts with simple geometries.</a:t>
            </a:r>
          </a:p>
          <a:p>
            <a:pPr marL="605790" lvl="2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Easy to service. Currently to get the damper blade/rod out of the unit it must be taken off the wall, drained, and the bottom of the unit disassembled. With new design none of this will be needed just 7 screws.</a:t>
            </a:r>
          </a:p>
          <a:p>
            <a:pPr marL="605790" lvl="2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Verdana" panose="020B0604030504040204" pitchFamily="34" charset="0"/>
              </a:rPr>
              <a:t>Makes it easier to assemble. The assembly can be broken up into a blade assembly and a damper section assembly where before the section was built around the blade.</a:t>
            </a:r>
          </a:p>
          <a:p>
            <a:pPr marL="605790" lvl="2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endParaRPr lang="en-US" dirty="0">
              <a:ea typeface="Verdana" panose="020B0604030504040204" pitchFamily="34" charset="0"/>
            </a:endParaRPr>
          </a:p>
          <a:p>
            <a:pPr marL="605790" lvl="2" indent="-285750">
              <a:buClr>
                <a:srgbClr val="5F11F3"/>
              </a:buClr>
              <a:buFont typeface="Arial" panose="020B0604020202020204" pitchFamily="34" charset="0"/>
              <a:buChar char="•"/>
            </a:pPr>
            <a:endParaRPr lang="en-US" dirty="0">
              <a:ea typeface="Verdana" panose="020B0604030504040204" pitchFamily="34" charset="0"/>
            </a:endParaRPr>
          </a:p>
          <a:p>
            <a:pPr marL="0" indent="0">
              <a:buClr>
                <a:srgbClr val="5F11F3"/>
              </a:buClr>
              <a:buNone/>
            </a:pPr>
            <a:endParaRPr lang="en-US" dirty="0"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AEF3C2A7-DEAB-5CFA-3D8F-EDC98DD0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62139"/>
            <a:ext cx="10515600" cy="480277"/>
          </a:xfrm>
        </p:spPr>
        <p:txBody>
          <a:bodyPr/>
          <a:lstStyle/>
          <a:p>
            <a:pPr>
              <a:buClr>
                <a:srgbClr val="5F11F3"/>
              </a:buClr>
            </a:pPr>
            <a:r>
              <a:rPr lang="en-US" dirty="0">
                <a:ea typeface="Verdana" panose="020B0604030504040204" pitchFamily="34" charset="0"/>
              </a:rPr>
              <a:t>Final Concept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2FF492-C7A0-03E7-69C7-7284ED5C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46" y="3709136"/>
            <a:ext cx="3801739" cy="2126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5947AD-7A79-4F3A-3AFE-9F411BFAA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85" y="4145280"/>
            <a:ext cx="3801739" cy="1782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79303-DB14-A964-000D-6E020A0DD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188" y="3165266"/>
            <a:ext cx="4516075" cy="160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1D83-D2CF-140D-DCFF-A681D2DB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74" y="1620260"/>
            <a:ext cx="4282148" cy="2246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215EC0-1814-8CC0-49DF-52169DA1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7" y="1491267"/>
            <a:ext cx="983988" cy="46870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24B39C-0BCC-E514-4D5F-4A8BE2B6AB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ENGINEERING ANALYSIS, ETC-AP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D75394-4050-9DD3-0732-EB3A9CF9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6" y="722361"/>
            <a:ext cx="10515600" cy="498052"/>
          </a:xfrm>
        </p:spPr>
        <p:txBody>
          <a:bodyPr/>
          <a:lstStyle/>
          <a:p>
            <a:r>
              <a:rPr lang="en-US" dirty="0">
                <a:ea typeface="宋体" charset="-122"/>
              </a:rPr>
              <a:t>CFD Results – Velocity Vector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B19C83-C404-04FD-C369-51042407C8CF}"/>
              </a:ext>
            </a:extLst>
          </p:cNvPr>
          <p:cNvSpPr txBox="1"/>
          <p:nvPr/>
        </p:nvSpPr>
        <p:spPr>
          <a:xfrm>
            <a:off x="1705905" y="3675763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1 (Old damper, return opening)</a:t>
            </a:r>
            <a:endParaRPr lang="zh-CN" alt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041E3A-A5FD-85A9-1B29-B3F2E578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71939"/>
            <a:ext cx="3912066" cy="2140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F2FFE0-71E6-98CF-3FCB-F76BAB9A22BB}"/>
              </a:ext>
            </a:extLst>
          </p:cNvPr>
          <p:cNvSpPr txBox="1"/>
          <p:nvPr/>
        </p:nvSpPr>
        <p:spPr>
          <a:xfrm>
            <a:off x="6720887" y="3675763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2 (New damper, return opening)</a:t>
            </a:r>
            <a:endParaRPr lang="zh-CN" altLang="en-US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960E74-9431-1D92-1B91-CAB9DDE28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10" y="4048130"/>
            <a:ext cx="3848012" cy="17525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28CF13-3B9D-9217-3286-A44FA361757F}"/>
              </a:ext>
            </a:extLst>
          </p:cNvPr>
          <p:cNvSpPr txBox="1"/>
          <p:nvPr/>
        </p:nvSpPr>
        <p:spPr>
          <a:xfrm>
            <a:off x="1705904" y="5797085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3 (Old damper, fresh air opening)</a:t>
            </a:r>
            <a:endParaRPr lang="zh-CN" altLang="en-US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7AF9BB-C28C-A3D8-2ADE-105F43F08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736" y="4048130"/>
            <a:ext cx="3730109" cy="16915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153FD0-03DE-B5EF-3299-B26E9978D818}"/>
              </a:ext>
            </a:extLst>
          </p:cNvPr>
          <p:cNvSpPr txBox="1"/>
          <p:nvPr/>
        </p:nvSpPr>
        <p:spPr>
          <a:xfrm>
            <a:off x="6720886" y="5730119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4 (New damper, fresh air opening)</a:t>
            </a:r>
            <a:endParaRPr lang="zh-CN" alt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7FA667-6ACD-EAD8-BECE-BB6DE4BAC894}"/>
              </a:ext>
            </a:extLst>
          </p:cNvPr>
          <p:cNvSpPr txBox="1"/>
          <p:nvPr/>
        </p:nvSpPr>
        <p:spPr>
          <a:xfrm>
            <a:off x="0" y="6223586"/>
            <a:ext cx="1044602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The middle plate of the old damper has limited effect on changing the direction of the inlet airflow, but instead reduces the flow area of the filter.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C3C3CCE-D502-F7BE-0AB3-32ED8A9F1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901" y="27814"/>
            <a:ext cx="3128962" cy="1354503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21036F-C259-61C8-C9FB-B7079EF8BD8E}"/>
              </a:ext>
            </a:extLst>
          </p:cNvPr>
          <p:cNvCxnSpPr>
            <a:cxnSpLocks/>
          </p:cNvCxnSpPr>
          <p:nvPr/>
        </p:nvCxnSpPr>
        <p:spPr>
          <a:xfrm flipV="1">
            <a:off x="10175845" y="389788"/>
            <a:ext cx="270181" cy="47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260EBB6-D36F-6411-AF5E-673EABDCC013}"/>
              </a:ext>
            </a:extLst>
          </p:cNvPr>
          <p:cNvSpPr txBox="1"/>
          <p:nvPr/>
        </p:nvSpPr>
        <p:spPr>
          <a:xfrm>
            <a:off x="9133776" y="268445"/>
            <a:ext cx="117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Cut plane</a:t>
            </a:r>
            <a:endParaRPr lang="zh-CN" alt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1BB07F-0AB4-2492-3056-77B09B0CE61E}"/>
              </a:ext>
            </a:extLst>
          </p:cNvPr>
          <p:cNvCxnSpPr>
            <a:cxnSpLocks/>
          </p:cNvCxnSpPr>
          <p:nvPr/>
        </p:nvCxnSpPr>
        <p:spPr>
          <a:xfrm flipV="1">
            <a:off x="2488515" y="2539348"/>
            <a:ext cx="880844" cy="48498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A20EB-9B7F-9549-76AF-7A72E3E429C0}"/>
              </a:ext>
            </a:extLst>
          </p:cNvPr>
          <p:cNvCxnSpPr>
            <a:cxnSpLocks/>
          </p:cNvCxnSpPr>
          <p:nvPr/>
        </p:nvCxnSpPr>
        <p:spPr>
          <a:xfrm flipV="1">
            <a:off x="7498141" y="2603138"/>
            <a:ext cx="1201242" cy="372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5EEBDB-AB20-80B4-7E03-883A426F6D8A}"/>
              </a:ext>
            </a:extLst>
          </p:cNvPr>
          <p:cNvCxnSpPr>
            <a:cxnSpLocks/>
          </p:cNvCxnSpPr>
          <p:nvPr/>
        </p:nvCxnSpPr>
        <p:spPr>
          <a:xfrm flipH="1" flipV="1">
            <a:off x="3959604" y="4924410"/>
            <a:ext cx="696287" cy="34040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14CCFA-144D-3024-AED4-982EE44A77C4}"/>
              </a:ext>
            </a:extLst>
          </p:cNvPr>
          <p:cNvCxnSpPr>
            <a:cxnSpLocks/>
          </p:cNvCxnSpPr>
          <p:nvPr/>
        </p:nvCxnSpPr>
        <p:spPr>
          <a:xfrm flipH="1" flipV="1">
            <a:off x="8611133" y="4942590"/>
            <a:ext cx="870786" cy="29089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4CE529-F244-6EC5-2BEF-33891F7E4E35}"/>
              </a:ext>
            </a:extLst>
          </p:cNvPr>
          <p:cNvCxnSpPr>
            <a:cxnSpLocks/>
          </p:cNvCxnSpPr>
          <p:nvPr/>
        </p:nvCxnSpPr>
        <p:spPr>
          <a:xfrm flipV="1">
            <a:off x="2488515" y="2995053"/>
            <a:ext cx="963873" cy="292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6E66FE-F5EF-69A1-AA19-0D37FDE38B5D}"/>
              </a:ext>
            </a:extLst>
          </p:cNvPr>
          <p:cNvCxnSpPr>
            <a:cxnSpLocks/>
          </p:cNvCxnSpPr>
          <p:nvPr/>
        </p:nvCxnSpPr>
        <p:spPr>
          <a:xfrm flipV="1">
            <a:off x="7480206" y="2924582"/>
            <a:ext cx="1263930" cy="555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B09523-3E1F-8661-A66C-13E686AE7B8D}"/>
              </a:ext>
            </a:extLst>
          </p:cNvPr>
          <p:cNvCxnSpPr>
            <a:cxnSpLocks/>
          </p:cNvCxnSpPr>
          <p:nvPr/>
        </p:nvCxnSpPr>
        <p:spPr>
          <a:xfrm>
            <a:off x="3959604" y="5240428"/>
            <a:ext cx="708070" cy="31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3098C4-B7AD-7834-7721-E8FB9568F08D}"/>
              </a:ext>
            </a:extLst>
          </p:cNvPr>
          <p:cNvCxnSpPr>
            <a:cxnSpLocks/>
          </p:cNvCxnSpPr>
          <p:nvPr/>
        </p:nvCxnSpPr>
        <p:spPr>
          <a:xfrm>
            <a:off x="8619522" y="5202307"/>
            <a:ext cx="841073" cy="311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50A7DDC-0BF4-1429-4907-76E1B33D339A}"/>
              </a:ext>
            </a:extLst>
          </p:cNvPr>
          <p:cNvSpPr txBox="1"/>
          <p:nvPr/>
        </p:nvSpPr>
        <p:spPr>
          <a:xfrm>
            <a:off x="10175845" y="1834979"/>
            <a:ext cx="205779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the new damper, the angle of the airflow before the filter is slightly reduced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flow direction after the filter is basically same.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077FF6D-900B-4007-DCAD-375B3E5A54EB}"/>
              </a:ext>
            </a:extLst>
          </p:cNvPr>
          <p:cNvCxnSpPr/>
          <p:nvPr/>
        </p:nvCxnSpPr>
        <p:spPr>
          <a:xfrm flipV="1">
            <a:off x="3596151" y="2025433"/>
            <a:ext cx="0" cy="2326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48FEFA1-D5EA-7DAB-D501-8DB3CED37C83}"/>
              </a:ext>
            </a:extLst>
          </p:cNvPr>
          <p:cNvCxnSpPr/>
          <p:nvPr/>
        </p:nvCxnSpPr>
        <p:spPr>
          <a:xfrm flipV="1">
            <a:off x="8619522" y="2127505"/>
            <a:ext cx="0" cy="2326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B50583A-D267-9E66-F330-8B1C7D5A03F1}"/>
              </a:ext>
            </a:extLst>
          </p:cNvPr>
          <p:cNvCxnSpPr/>
          <p:nvPr/>
        </p:nvCxnSpPr>
        <p:spPr>
          <a:xfrm flipV="1">
            <a:off x="4106245" y="4367365"/>
            <a:ext cx="0" cy="2326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65FA858-5268-301C-C5B4-6D5FDC191E6C}"/>
              </a:ext>
            </a:extLst>
          </p:cNvPr>
          <p:cNvCxnSpPr/>
          <p:nvPr/>
        </p:nvCxnSpPr>
        <p:spPr>
          <a:xfrm flipV="1">
            <a:off x="8426576" y="4367365"/>
            <a:ext cx="0" cy="23261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09832AB-18CE-58A5-7972-01785C6F966A}"/>
              </a:ext>
            </a:extLst>
          </p:cNvPr>
          <p:cNvCxnSpPr/>
          <p:nvPr/>
        </p:nvCxnSpPr>
        <p:spPr>
          <a:xfrm flipH="1" flipV="1">
            <a:off x="3800213" y="2763902"/>
            <a:ext cx="419449" cy="2243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D44675F-841B-ADED-084C-39732BE037B1}"/>
              </a:ext>
            </a:extLst>
          </p:cNvPr>
          <p:cNvSpPr txBox="1"/>
          <p:nvPr/>
        </p:nvSpPr>
        <p:spPr>
          <a:xfrm>
            <a:off x="4238537" y="2823557"/>
            <a:ext cx="193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Middle plate</a:t>
            </a:r>
            <a:endParaRPr lang="zh-CN" alt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67DE0A4-3140-94A4-F185-F14826F680B3}"/>
              </a:ext>
            </a:extLst>
          </p:cNvPr>
          <p:cNvCxnSpPr>
            <a:cxnSpLocks/>
          </p:cNvCxnSpPr>
          <p:nvPr/>
        </p:nvCxnSpPr>
        <p:spPr>
          <a:xfrm>
            <a:off x="3800213" y="2532558"/>
            <a:ext cx="0" cy="66033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52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2FD53-18E9-92C0-E5CF-539AD548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09536-F2DF-5A99-2E0C-1996EF4DF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ENGINEERING ANALYSIS, ETC-AP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BFCE3-0029-35EA-A79A-F366EB10E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625466"/>
            <a:ext cx="10515600" cy="670555"/>
          </a:xfrm>
        </p:spPr>
        <p:txBody>
          <a:bodyPr/>
          <a:lstStyle/>
          <a:p>
            <a:r>
              <a:rPr lang="en-US" dirty="0">
                <a:ea typeface="宋体" charset="-122"/>
              </a:rPr>
              <a:t>CFD Results – Normal Velocity Contour @ Filter Outlet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C0706-61ED-89C8-59E9-253AE37AEE60}"/>
              </a:ext>
            </a:extLst>
          </p:cNvPr>
          <p:cNvSpPr txBox="1"/>
          <p:nvPr/>
        </p:nvSpPr>
        <p:spPr>
          <a:xfrm>
            <a:off x="1705905" y="3675763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1 (Old damper, return opening)</a:t>
            </a:r>
            <a:endParaRPr lang="zh-CN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B14F3-0BF4-78A1-8D50-C3AB892B2601}"/>
              </a:ext>
            </a:extLst>
          </p:cNvPr>
          <p:cNvSpPr txBox="1"/>
          <p:nvPr/>
        </p:nvSpPr>
        <p:spPr>
          <a:xfrm>
            <a:off x="7035769" y="3671753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2 (New damper, return opening)</a:t>
            </a:r>
            <a:endParaRPr lang="zh-CN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CBE98-D87F-B4CB-A1ED-417941DCDB0C}"/>
              </a:ext>
            </a:extLst>
          </p:cNvPr>
          <p:cNvSpPr txBox="1"/>
          <p:nvPr/>
        </p:nvSpPr>
        <p:spPr>
          <a:xfrm>
            <a:off x="1705904" y="5797085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3 (Old damper, fresh air opening)</a:t>
            </a:r>
            <a:endParaRPr lang="zh-CN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68836-98EB-81B3-58C5-2C4D993D029C}"/>
              </a:ext>
            </a:extLst>
          </p:cNvPr>
          <p:cNvSpPr txBox="1"/>
          <p:nvPr/>
        </p:nvSpPr>
        <p:spPr>
          <a:xfrm>
            <a:off x="6963704" y="5797085"/>
            <a:ext cx="3780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 4 (New damper, fresh air opening)</a:t>
            </a:r>
            <a:endParaRPr lang="zh-CN" alt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9BC4C-2FA9-11AE-E3FE-829964E89B05}"/>
              </a:ext>
            </a:extLst>
          </p:cNvPr>
          <p:cNvSpPr txBox="1"/>
          <p:nvPr/>
        </p:nvSpPr>
        <p:spPr>
          <a:xfrm>
            <a:off x="0" y="6223586"/>
            <a:ext cx="1044602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After using the new damper, the average velocity on the filter is smaller and the distribution is more uniform.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C257C-162E-3CF1-AB0F-3803067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81" y="1468216"/>
            <a:ext cx="1080407" cy="4517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4453B-8587-0F15-FAE8-5B63A629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34" y="2139648"/>
            <a:ext cx="5024438" cy="1329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446441-F356-8F7B-6508-8DED6BBE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729" y="2182202"/>
            <a:ext cx="5150578" cy="1286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AD14C9-7FA4-F610-ECA3-60A28D619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35" y="4396391"/>
            <a:ext cx="5024438" cy="1247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339306-C3F9-15D2-3CEB-E4FA6FD1C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611" y="4394070"/>
            <a:ext cx="4976813" cy="12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3D7C0-F4BD-7A62-D7B2-B3A46D2ED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ENGINEERING ANALYSIS, ETC-AP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22E8C7-0E0A-6854-F4B9-DA33BA5C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08783"/>
            <a:ext cx="10515600" cy="669359"/>
          </a:xfrm>
        </p:spPr>
        <p:txBody>
          <a:bodyPr/>
          <a:lstStyle/>
          <a:p>
            <a:r>
              <a:rPr lang="en-US" dirty="0"/>
              <a:t>Rod Redesign and Salt Spray Exposure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38B60-334F-1F41-2241-35D1EEE1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4" y="1343608"/>
            <a:ext cx="11755491" cy="54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3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D5934-0797-B2CE-DA0A-0B91FF49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D37CB-3847-06F4-2073-FDE342B33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ENGINEERING ANALYSIS, ETC-AP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EE9FEF-42DD-9657-9D8F-2845D8FF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1753"/>
            <a:ext cx="10515600" cy="669359"/>
          </a:xfrm>
        </p:spPr>
        <p:txBody>
          <a:bodyPr/>
          <a:lstStyle/>
          <a:p>
            <a:r>
              <a:rPr lang="en-US" dirty="0"/>
              <a:t>Rod Redesign and Salt Spray Exposure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5445-FD8B-FA81-7E44-EE21760F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81" y="1418253"/>
            <a:ext cx="11917438" cy="52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00268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Landor TRANE (per guidelines)">
      <a:dk1>
        <a:srgbClr val="000000"/>
      </a:dk1>
      <a:lt1>
        <a:srgbClr val="FFFFFF"/>
      </a:lt1>
      <a:dk2>
        <a:srgbClr val="6400FF"/>
      </a:dk2>
      <a:lt2>
        <a:srgbClr val="BFBFBF"/>
      </a:lt2>
      <a:accent1>
        <a:srgbClr val="0000FF"/>
      </a:accent1>
      <a:accent2>
        <a:srgbClr val="0AD2AF"/>
      </a:accent2>
      <a:accent3>
        <a:srgbClr val="50F0EB"/>
      </a:accent3>
      <a:accent4>
        <a:srgbClr val="FFCD00"/>
      </a:accent4>
      <a:accent5>
        <a:srgbClr val="FF8C00"/>
      </a:accent5>
      <a:accent6>
        <a:srgbClr val="63636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0B065184059942A90A5E325B8C176E" ma:contentTypeVersion="" ma:contentTypeDescription="Create a new document." ma:contentTypeScope="" ma:versionID="dc3d3b6a2ab9bcfa0e313c449f8e02aa">
  <xsd:schema xmlns:xsd="http://www.w3.org/2001/XMLSchema" xmlns:xs="http://www.w3.org/2001/XMLSchema" xmlns:p="http://schemas.microsoft.com/office/2006/metadata/properties" xmlns:ns2="dd8277ce-cc8e-48c8-b227-a15483c0f9ca" targetNamespace="http://schemas.microsoft.com/office/2006/metadata/properties" ma:root="true" ma:fieldsID="0cbbe51b0bc777b90da95af04b2d4f59" ns2:_="">
    <xsd:import namespace="dd8277ce-cc8e-48c8-b227-a15483c0f9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277ce-cc8e-48c8-b227-a15483c0f9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AABC0-CDBD-4230-AEBE-418F7059FB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86D9A6-2EBD-4BD8-A23D-19C7AF5DEE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1A575F-6435-4F3C-8BC8-75543B2FC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277ce-cc8e-48c8-b227-a15483c0f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448</Words>
  <Application>Microsoft Office PowerPoint</Application>
  <PresentationFormat>Widescreen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Verdana</vt:lpstr>
      <vt:lpstr>10_Office Theme</vt:lpstr>
      <vt:lpstr>Terminal Unit Vent Damper Replacement: 2025</vt:lpstr>
      <vt:lpstr>Project Scope</vt:lpstr>
      <vt:lpstr>Final Concept</vt:lpstr>
      <vt:lpstr>CFD Results – Velocity Vector</vt:lpstr>
      <vt:lpstr>CFD Results – Normal Velocity Contour @ Filter Outlet</vt:lpstr>
      <vt:lpstr>Rod Redesign and Salt Spray Exposure Testing</vt:lpstr>
      <vt:lpstr>Rod Redesign and Salt Spray Exposure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G0 Review: UV Damper Outsourcing</dc:title>
  <dc:creator>Robinson, Keagan</dc:creator>
  <cp:lastModifiedBy>David Harris</cp:lastModifiedBy>
  <cp:revision>4</cp:revision>
  <dcterms:created xsi:type="dcterms:W3CDTF">2023-07-11T17:13:51Z</dcterms:created>
  <dcterms:modified xsi:type="dcterms:W3CDTF">2026-04-14T15:03:16Z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2b2348-a379-47d7-bf25-1402d7b08038_Enabled">
    <vt:lpwstr>true</vt:lpwstr>
  </property>
  <property fmtid="{D5CDD505-2E9C-101B-9397-08002B2CF9AE}" pid="3" name="MSIP_Label_162b2348-a379-47d7-bf25-1402d7b08038_SetDate">
    <vt:lpwstr>2023-07-11T17:31:27Z</vt:lpwstr>
  </property>
  <property fmtid="{D5CDD505-2E9C-101B-9397-08002B2CF9AE}" pid="4" name="MSIP_Label_162b2348-a379-47d7-bf25-1402d7b08038_Method">
    <vt:lpwstr>Privileged</vt:lpwstr>
  </property>
  <property fmtid="{D5CDD505-2E9C-101B-9397-08002B2CF9AE}" pid="5" name="MSIP_Label_162b2348-a379-47d7-bf25-1402d7b08038_Name">
    <vt:lpwstr>Business</vt:lpwstr>
  </property>
  <property fmtid="{D5CDD505-2E9C-101B-9397-08002B2CF9AE}" pid="6" name="MSIP_Label_162b2348-a379-47d7-bf25-1402d7b08038_SiteId">
    <vt:lpwstr>abf9983b-ca77-4f20-9633-ca9c5a847041</vt:lpwstr>
  </property>
  <property fmtid="{D5CDD505-2E9C-101B-9397-08002B2CF9AE}" pid="7" name="MSIP_Label_162b2348-a379-47d7-bf25-1402d7b08038_ActionId">
    <vt:lpwstr>3fa9b6e7-9290-4402-94bd-5faebffd6f00</vt:lpwstr>
  </property>
  <property fmtid="{D5CDD505-2E9C-101B-9397-08002B2CF9AE}" pid="8" name="MSIP_Label_162b2348-a379-47d7-bf25-1402d7b08038_ContentBits">
    <vt:lpwstr>0</vt:lpwstr>
  </property>
  <property fmtid="{D5CDD505-2E9C-101B-9397-08002B2CF9AE}" pid="9" name="ContentTypeId">
    <vt:lpwstr>0x0101007E0B065184059942A90A5E325B8C176E</vt:lpwstr>
  </property>
</Properties>
</file>